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Lst>
  <p:sldSz cy="6858000" cx="9144000"/>
  <p:notesSz cx="7104050" cy="10234600"/>
  <p:embeddedFontLst>
    <p:embeddedFont>
      <p:font typeface="Open Sans"/>
      <p:regular r:id="rId27"/>
      <p:bold r:id="rId28"/>
      <p:italic r:id="rId29"/>
      <p:boldItalic r:id="rId3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0D2850CA-16E5-4B8C-8D2E-DA5E76A94D2B}">
  <a:tblStyle styleId="{0D2850CA-16E5-4B8C-8D2E-DA5E76A94D2B}" styleName="Table_0">
    <a:wholeTbl>
      <a:tcTxStyle b="off" i="off">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font" Target="fonts/OpenSans-bold.fntdata"/><Relationship Id="rId27" Type="http://schemas.openxmlformats.org/officeDocument/2006/relationships/font" Target="fonts/OpenSans-regular.fntdata"/><Relationship Id="rId5" Type="http://schemas.openxmlformats.org/officeDocument/2006/relationships/slideMaster" Target="slideMasters/slideMaster1.xml"/><Relationship Id="rId6" Type="http://schemas.openxmlformats.org/officeDocument/2006/relationships/notesMaster" Target="notesMasters/notesMaster1.xml"/><Relationship Id="rId29" Type="http://schemas.openxmlformats.org/officeDocument/2006/relationships/font" Target="fonts/OpenSans-italic.fntdata"/><Relationship Id="rId7" Type="http://schemas.openxmlformats.org/officeDocument/2006/relationships/slide" Target="slides/slide1.xml"/><Relationship Id="rId8" Type="http://schemas.openxmlformats.org/officeDocument/2006/relationships/slide" Target="slides/slide2.xml"/><Relationship Id="rId30" Type="http://schemas.openxmlformats.org/officeDocument/2006/relationships/font" Target="fonts/OpenSans-boldItalic.fntdata"/><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84225" y="767575"/>
            <a:ext cx="4736250" cy="383797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710400" y="4861425"/>
            <a:ext cx="5683225" cy="460555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710400" y="4861425"/>
            <a:ext cx="5683225" cy="460555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US"/>
              <a:t>Time: 15 seconds</a:t>
            </a:r>
            <a:endParaRPr/>
          </a:p>
        </p:txBody>
      </p:sp>
      <p:sp>
        <p:nvSpPr>
          <p:cNvPr id="82" name="Google Shape;82;p1:notes"/>
          <p:cNvSpPr/>
          <p:nvPr>
            <p:ph idx="2" type="sldImg"/>
          </p:nvPr>
        </p:nvSpPr>
        <p:spPr>
          <a:xfrm>
            <a:off x="1184225" y="767575"/>
            <a:ext cx="4736250" cy="383797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p10:notes"/>
          <p:cNvSpPr txBox="1"/>
          <p:nvPr>
            <p:ph idx="1" type="body"/>
          </p:nvPr>
        </p:nvSpPr>
        <p:spPr>
          <a:xfrm>
            <a:off x="710400" y="4861425"/>
            <a:ext cx="5683225" cy="460555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Clr>
                <a:srgbClr val="888888"/>
              </a:buClr>
              <a:buSzPts val="3200"/>
              <a:buFont typeface="Arial"/>
              <a:buNone/>
            </a:pPr>
            <a:r>
              <a:rPr lang="en-US" sz="1400">
                <a:solidFill>
                  <a:schemeClr val="dk1"/>
                </a:solidFill>
                <a:latin typeface="Calibri"/>
                <a:ea typeface="Calibri"/>
                <a:cs typeface="Calibri"/>
                <a:sym typeface="Calibri"/>
              </a:rPr>
              <a:t>You will want to focus more on </a:t>
            </a:r>
            <a:r>
              <a:rPr lang="en-US" sz="1400" u="sng">
                <a:solidFill>
                  <a:schemeClr val="dk1"/>
                </a:solidFill>
                <a:latin typeface="Calibri"/>
                <a:ea typeface="Calibri"/>
                <a:cs typeface="Calibri"/>
                <a:sym typeface="Calibri"/>
              </a:rPr>
              <a:t>what</a:t>
            </a:r>
            <a:r>
              <a:rPr lang="en-US" sz="1400">
                <a:solidFill>
                  <a:schemeClr val="dk1"/>
                </a:solidFill>
                <a:latin typeface="Calibri"/>
                <a:ea typeface="Calibri"/>
                <a:cs typeface="Calibri"/>
                <a:sym typeface="Calibri"/>
              </a:rPr>
              <a:t> your solution does vs. </a:t>
            </a:r>
            <a:r>
              <a:rPr lang="en-US" sz="1400" u="sng">
                <a:solidFill>
                  <a:schemeClr val="dk1"/>
                </a:solidFill>
                <a:latin typeface="Calibri"/>
                <a:ea typeface="Calibri"/>
                <a:cs typeface="Calibri"/>
                <a:sym typeface="Calibri"/>
              </a:rPr>
              <a:t>how </a:t>
            </a:r>
            <a:r>
              <a:rPr lang="en-US" sz="1400">
                <a:solidFill>
                  <a:schemeClr val="dk1"/>
                </a:solidFill>
                <a:latin typeface="Calibri"/>
                <a:ea typeface="Calibri"/>
                <a:cs typeface="Calibri"/>
                <a:sym typeface="Calibri"/>
              </a:rPr>
              <a:t>it does it. Talk about the </a:t>
            </a:r>
            <a:r>
              <a:rPr lang="en-US" sz="1400" u="sng">
                <a:solidFill>
                  <a:schemeClr val="dk1"/>
                </a:solidFill>
                <a:latin typeface="Calibri"/>
                <a:ea typeface="Calibri"/>
                <a:cs typeface="Calibri"/>
                <a:sym typeface="Calibri"/>
              </a:rPr>
              <a:t>benefits</a:t>
            </a:r>
            <a:r>
              <a:rPr lang="en-US" sz="1400">
                <a:solidFill>
                  <a:schemeClr val="dk1"/>
                </a:solidFill>
                <a:latin typeface="Calibri"/>
                <a:ea typeface="Calibri"/>
                <a:cs typeface="Calibri"/>
                <a:sym typeface="Calibri"/>
              </a:rPr>
              <a:t> - not just </a:t>
            </a:r>
            <a:r>
              <a:rPr lang="en-US" sz="1400" u="sng">
                <a:solidFill>
                  <a:schemeClr val="dk1"/>
                </a:solidFill>
                <a:latin typeface="Calibri"/>
                <a:ea typeface="Calibri"/>
                <a:cs typeface="Calibri"/>
                <a:sym typeface="Calibri"/>
              </a:rPr>
              <a:t>features</a:t>
            </a:r>
            <a:r>
              <a:rPr lang="en-US" sz="1400">
                <a:solidFill>
                  <a:schemeClr val="dk1"/>
                </a:solidFill>
                <a:latin typeface="Calibri"/>
                <a:ea typeface="Calibri"/>
                <a:cs typeface="Calibri"/>
                <a:sym typeface="Calibri"/>
              </a:rPr>
              <a:t>, and don’t go too deep on technical details unless the investor shows a real interest or asks.</a:t>
            </a:r>
            <a:endParaRPr sz="1400">
              <a:solidFill>
                <a:schemeClr val="dk1"/>
              </a:solidFill>
              <a:latin typeface="Calibri"/>
              <a:ea typeface="Calibri"/>
              <a:cs typeface="Calibri"/>
              <a:sym typeface="Calibri"/>
            </a:endParaRPr>
          </a:p>
          <a:p>
            <a:pPr indent="0" lvl="0" marL="0" rtl="0" algn="ctr">
              <a:lnSpc>
                <a:spcPct val="100000"/>
              </a:lnSpc>
              <a:spcBef>
                <a:spcPts val="0"/>
              </a:spcBef>
              <a:spcAft>
                <a:spcPts val="0"/>
              </a:spcAft>
              <a:buClr>
                <a:srgbClr val="888888"/>
              </a:buClr>
              <a:buSzPts val="3200"/>
              <a:buFont typeface="Arial"/>
              <a:buNone/>
            </a:pPr>
            <a:r>
              <a:rPr lang="en-US" sz="1400">
                <a:solidFill>
                  <a:schemeClr val="dk1"/>
                </a:solidFill>
                <a:latin typeface="Calibri"/>
                <a:ea typeface="Calibri"/>
                <a:cs typeface="Calibri"/>
                <a:sym typeface="Calibri"/>
              </a:rPr>
              <a:t>Time: 60 seconds</a:t>
            </a:r>
            <a:endParaRPr sz="1400">
              <a:solidFill>
                <a:schemeClr val="dk1"/>
              </a:solidFill>
              <a:latin typeface="Calibri"/>
              <a:ea typeface="Calibri"/>
              <a:cs typeface="Calibri"/>
              <a:sym typeface="Calibri"/>
            </a:endParaRPr>
          </a:p>
          <a:p>
            <a:pPr indent="0" lvl="0" marL="0" rtl="0" algn="l">
              <a:lnSpc>
                <a:spcPct val="100000"/>
              </a:lnSpc>
              <a:spcBef>
                <a:spcPts val="0"/>
              </a:spcBef>
              <a:spcAft>
                <a:spcPts val="0"/>
              </a:spcAft>
              <a:buSzPts val="1100"/>
              <a:buNone/>
            </a:pPr>
            <a:r>
              <a:t/>
            </a:r>
            <a:endParaRPr/>
          </a:p>
        </p:txBody>
      </p:sp>
      <p:sp>
        <p:nvSpPr>
          <p:cNvPr id="156" name="Google Shape;156;p10:notes"/>
          <p:cNvSpPr/>
          <p:nvPr>
            <p:ph idx="2" type="sldImg"/>
          </p:nvPr>
        </p:nvSpPr>
        <p:spPr>
          <a:xfrm>
            <a:off x="1184225" y="767575"/>
            <a:ext cx="4736250" cy="383797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p11:notes"/>
          <p:cNvSpPr txBox="1"/>
          <p:nvPr>
            <p:ph idx="1" type="body"/>
          </p:nvPr>
        </p:nvSpPr>
        <p:spPr>
          <a:xfrm>
            <a:off x="710400" y="4861425"/>
            <a:ext cx="5683225" cy="460555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Clr>
                <a:srgbClr val="888888"/>
              </a:buClr>
              <a:buSzPts val="3200"/>
              <a:buFont typeface="Arial"/>
              <a:buNone/>
            </a:pPr>
            <a:r>
              <a:rPr lang="en-US" sz="1400">
                <a:solidFill>
                  <a:schemeClr val="dk1"/>
                </a:solidFill>
                <a:latin typeface="Calibri"/>
                <a:ea typeface="Calibri"/>
                <a:cs typeface="Calibri"/>
                <a:sym typeface="Calibri"/>
              </a:rPr>
              <a:t>Investors want to know who is buying your product and why. They also want to understand the economics of the customer and how much they are worth. Investors are interested in companies who have momentum. </a:t>
            </a:r>
            <a:endParaRPr sz="1400">
              <a:solidFill>
                <a:schemeClr val="dk1"/>
              </a:solidFill>
              <a:latin typeface="Calibri"/>
              <a:ea typeface="Calibri"/>
              <a:cs typeface="Calibri"/>
              <a:sym typeface="Calibri"/>
            </a:endParaRPr>
          </a:p>
          <a:p>
            <a:pPr indent="0" lvl="0" marL="0" rtl="0" algn="ctr">
              <a:lnSpc>
                <a:spcPct val="100000"/>
              </a:lnSpc>
              <a:spcBef>
                <a:spcPts val="0"/>
              </a:spcBef>
              <a:spcAft>
                <a:spcPts val="0"/>
              </a:spcAft>
              <a:buClr>
                <a:srgbClr val="888888"/>
              </a:buClr>
              <a:buSzPts val="3200"/>
              <a:buFont typeface="Arial"/>
              <a:buNone/>
            </a:pPr>
            <a:r>
              <a:rPr lang="en-US" sz="1400">
                <a:solidFill>
                  <a:schemeClr val="dk1"/>
                </a:solidFill>
                <a:latin typeface="Calibri"/>
                <a:ea typeface="Calibri"/>
                <a:cs typeface="Calibri"/>
                <a:sym typeface="Calibri"/>
              </a:rPr>
              <a:t>Time: 60 seconds</a:t>
            </a:r>
            <a:endParaRPr sz="1400">
              <a:solidFill>
                <a:schemeClr val="dk1"/>
              </a:solidFill>
              <a:latin typeface="Calibri"/>
              <a:ea typeface="Calibri"/>
              <a:cs typeface="Calibri"/>
              <a:sym typeface="Calibri"/>
            </a:endParaRPr>
          </a:p>
          <a:p>
            <a:pPr indent="0" lvl="0" marL="0" rtl="0" algn="l">
              <a:lnSpc>
                <a:spcPct val="100000"/>
              </a:lnSpc>
              <a:spcBef>
                <a:spcPts val="0"/>
              </a:spcBef>
              <a:spcAft>
                <a:spcPts val="0"/>
              </a:spcAft>
              <a:buSzPts val="1100"/>
              <a:buNone/>
            </a:pPr>
            <a:r>
              <a:t/>
            </a:r>
            <a:endParaRPr/>
          </a:p>
        </p:txBody>
      </p:sp>
      <p:sp>
        <p:nvSpPr>
          <p:cNvPr id="165" name="Google Shape;165;p11:notes"/>
          <p:cNvSpPr/>
          <p:nvPr>
            <p:ph idx="2" type="sldImg"/>
          </p:nvPr>
        </p:nvSpPr>
        <p:spPr>
          <a:xfrm>
            <a:off x="1184225" y="767575"/>
            <a:ext cx="4736250" cy="383797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p12:notes"/>
          <p:cNvSpPr txBox="1"/>
          <p:nvPr>
            <p:ph idx="1" type="body"/>
          </p:nvPr>
        </p:nvSpPr>
        <p:spPr>
          <a:xfrm>
            <a:off x="710400" y="4861425"/>
            <a:ext cx="5683225" cy="460555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Clr>
                <a:schemeClr val="dk1"/>
              </a:buClr>
              <a:buSzPts val="1100"/>
              <a:buFont typeface="Arial"/>
              <a:buNone/>
            </a:pPr>
            <a:r>
              <a:rPr lang="en-US" sz="1400">
                <a:solidFill>
                  <a:schemeClr val="dk1"/>
                </a:solidFill>
                <a:latin typeface="Calibri"/>
                <a:ea typeface="Calibri"/>
                <a:cs typeface="Calibri"/>
                <a:sym typeface="Calibri"/>
              </a:rPr>
              <a:t>No investors like to spend money going to market the old-fashioned way (paying got awareness and a large direct sales force) - What resources/partnerships can you use to get there faster/ cheaper??</a:t>
            </a:r>
            <a:endParaRPr sz="1400">
              <a:solidFill>
                <a:schemeClr val="dk1"/>
              </a:solidFill>
              <a:latin typeface="Calibri"/>
              <a:ea typeface="Calibri"/>
              <a:cs typeface="Calibri"/>
              <a:sym typeface="Calibri"/>
            </a:endParaRPr>
          </a:p>
          <a:p>
            <a:pPr indent="0" lvl="0" marL="0" rtl="0" algn="ctr">
              <a:lnSpc>
                <a:spcPct val="100000"/>
              </a:lnSpc>
              <a:spcBef>
                <a:spcPts val="0"/>
              </a:spcBef>
              <a:spcAft>
                <a:spcPts val="0"/>
              </a:spcAft>
              <a:buClr>
                <a:schemeClr val="dk1"/>
              </a:buClr>
              <a:buSzPts val="1100"/>
              <a:buFont typeface="Arial"/>
              <a:buNone/>
            </a:pPr>
            <a:r>
              <a:rPr lang="en-US" sz="1400">
                <a:solidFill>
                  <a:schemeClr val="dk1"/>
                </a:solidFill>
                <a:latin typeface="Calibri"/>
                <a:ea typeface="Calibri"/>
                <a:cs typeface="Calibri"/>
                <a:sym typeface="Calibri"/>
              </a:rPr>
              <a:t>Time: 60 seconds</a:t>
            </a:r>
            <a:endParaRPr sz="1400">
              <a:solidFill>
                <a:schemeClr val="dk1"/>
              </a:solidFill>
              <a:latin typeface="Calibri"/>
              <a:ea typeface="Calibri"/>
              <a:cs typeface="Calibri"/>
              <a:sym typeface="Calibri"/>
            </a:endParaRPr>
          </a:p>
          <a:p>
            <a:pPr indent="0" lvl="0" marL="0" rtl="0" algn="l">
              <a:lnSpc>
                <a:spcPct val="100000"/>
              </a:lnSpc>
              <a:spcBef>
                <a:spcPts val="0"/>
              </a:spcBef>
              <a:spcAft>
                <a:spcPts val="0"/>
              </a:spcAft>
              <a:buSzPts val="1100"/>
              <a:buNone/>
            </a:pPr>
            <a:r>
              <a:t/>
            </a:r>
            <a:endParaRPr/>
          </a:p>
        </p:txBody>
      </p:sp>
      <p:sp>
        <p:nvSpPr>
          <p:cNvPr id="175" name="Google Shape;175;p12:notes"/>
          <p:cNvSpPr/>
          <p:nvPr>
            <p:ph idx="2" type="sldImg"/>
          </p:nvPr>
        </p:nvSpPr>
        <p:spPr>
          <a:xfrm>
            <a:off x="1184225" y="767575"/>
            <a:ext cx="4736250" cy="383797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p13:notes"/>
          <p:cNvSpPr txBox="1"/>
          <p:nvPr>
            <p:ph idx="1" type="body"/>
          </p:nvPr>
        </p:nvSpPr>
        <p:spPr>
          <a:xfrm>
            <a:off x="710400" y="4861425"/>
            <a:ext cx="5683225" cy="460555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rPr lang="en-US" sz="1400">
                <a:solidFill>
                  <a:schemeClr val="dk1"/>
                </a:solidFill>
                <a:latin typeface="Calibri"/>
                <a:ea typeface="Calibri"/>
                <a:cs typeface="Calibri"/>
                <a:sym typeface="Calibri"/>
              </a:rPr>
              <a:t>An investor wants to know that you know the space very well, they are depending on you to be the expert. You need to be up and to the far right (referring to the x/y graph)!</a:t>
            </a:r>
            <a:endParaRPr sz="1400">
              <a:solidFill>
                <a:schemeClr val="dk1"/>
              </a:solidFill>
              <a:latin typeface="Calibri"/>
              <a:ea typeface="Calibri"/>
              <a:cs typeface="Calibri"/>
              <a:sym typeface="Calibri"/>
            </a:endParaRPr>
          </a:p>
          <a:p>
            <a:pPr indent="0" lvl="0" marL="0" rtl="0" algn="l">
              <a:lnSpc>
                <a:spcPct val="100000"/>
              </a:lnSpc>
              <a:spcBef>
                <a:spcPts val="0"/>
              </a:spcBef>
              <a:spcAft>
                <a:spcPts val="0"/>
              </a:spcAft>
              <a:buClr>
                <a:schemeClr val="dk1"/>
              </a:buClr>
              <a:buSzPts val="1100"/>
              <a:buFont typeface="Arial"/>
              <a:buNone/>
            </a:pPr>
            <a:r>
              <a:rPr lang="en-US" sz="1400">
                <a:solidFill>
                  <a:schemeClr val="dk1"/>
                </a:solidFill>
                <a:latin typeface="Calibri"/>
                <a:ea typeface="Calibri"/>
                <a:cs typeface="Calibri"/>
                <a:sym typeface="Calibri"/>
              </a:rPr>
              <a:t>Time: 30 seconds</a:t>
            </a:r>
            <a:endParaRPr sz="1400">
              <a:solidFill>
                <a:schemeClr val="dk1"/>
              </a:solidFill>
              <a:latin typeface="Calibri"/>
              <a:ea typeface="Calibri"/>
              <a:cs typeface="Calibri"/>
              <a:sym typeface="Calibri"/>
            </a:endParaRPr>
          </a:p>
          <a:p>
            <a:pPr indent="0" lvl="0" marL="0" rtl="0" algn="l">
              <a:lnSpc>
                <a:spcPct val="100000"/>
              </a:lnSpc>
              <a:spcBef>
                <a:spcPts val="0"/>
              </a:spcBef>
              <a:spcAft>
                <a:spcPts val="0"/>
              </a:spcAft>
              <a:buSzPts val="1100"/>
              <a:buNone/>
            </a:pPr>
            <a:r>
              <a:t/>
            </a:r>
            <a:endParaRPr/>
          </a:p>
        </p:txBody>
      </p:sp>
      <p:sp>
        <p:nvSpPr>
          <p:cNvPr id="183" name="Google Shape;183;p13:notes"/>
          <p:cNvSpPr/>
          <p:nvPr>
            <p:ph idx="2" type="sldImg"/>
          </p:nvPr>
        </p:nvSpPr>
        <p:spPr>
          <a:xfrm>
            <a:off x="1184225" y="767575"/>
            <a:ext cx="4736250" cy="383797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p14:notes"/>
          <p:cNvSpPr txBox="1"/>
          <p:nvPr>
            <p:ph idx="1" type="body"/>
          </p:nvPr>
        </p:nvSpPr>
        <p:spPr>
          <a:xfrm>
            <a:off x="710400" y="4861425"/>
            <a:ext cx="5683200" cy="46056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rPr lang="en-US" sz="1400">
                <a:solidFill>
                  <a:schemeClr val="dk1"/>
                </a:solidFill>
                <a:latin typeface="Calibri"/>
                <a:ea typeface="Calibri"/>
                <a:cs typeface="Calibri"/>
                <a:sym typeface="Calibri"/>
              </a:rPr>
              <a:t>An investor wants to know that you know the space very well, they are depending on you to be the expert. You need to be up and to the far right (referring to the x/y graph)!</a:t>
            </a:r>
            <a:endParaRPr sz="1400">
              <a:solidFill>
                <a:schemeClr val="dk1"/>
              </a:solidFill>
              <a:latin typeface="Calibri"/>
              <a:ea typeface="Calibri"/>
              <a:cs typeface="Calibri"/>
              <a:sym typeface="Calibri"/>
            </a:endParaRPr>
          </a:p>
          <a:p>
            <a:pPr indent="0" lvl="0" marL="0" rtl="0" algn="l">
              <a:lnSpc>
                <a:spcPct val="100000"/>
              </a:lnSpc>
              <a:spcBef>
                <a:spcPts val="0"/>
              </a:spcBef>
              <a:spcAft>
                <a:spcPts val="0"/>
              </a:spcAft>
              <a:buSzPts val="1100"/>
              <a:buNone/>
            </a:pPr>
            <a:r>
              <a:t/>
            </a:r>
            <a:endParaRPr/>
          </a:p>
        </p:txBody>
      </p:sp>
      <p:sp>
        <p:nvSpPr>
          <p:cNvPr id="193" name="Google Shape;193;p14:notes"/>
          <p:cNvSpPr/>
          <p:nvPr>
            <p:ph idx="2" type="sldImg"/>
          </p:nvPr>
        </p:nvSpPr>
        <p:spPr>
          <a:xfrm>
            <a:off x="1184225" y="767575"/>
            <a:ext cx="4736400" cy="38379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1" name="Shape 201"/>
        <p:cNvGrpSpPr/>
        <p:nvPr/>
      </p:nvGrpSpPr>
      <p:grpSpPr>
        <a:xfrm>
          <a:off x="0" y="0"/>
          <a:ext cx="0" cy="0"/>
          <a:chOff x="0" y="0"/>
          <a:chExt cx="0" cy="0"/>
        </a:xfrm>
      </p:grpSpPr>
      <p:sp>
        <p:nvSpPr>
          <p:cNvPr id="202" name="Google Shape;202;p15:notes"/>
          <p:cNvSpPr txBox="1"/>
          <p:nvPr>
            <p:ph idx="1" type="body"/>
          </p:nvPr>
        </p:nvSpPr>
        <p:spPr>
          <a:xfrm>
            <a:off x="710400" y="4861425"/>
            <a:ext cx="5683225" cy="460555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rPr lang="en-US" sz="1400">
                <a:solidFill>
                  <a:schemeClr val="dk1"/>
                </a:solidFill>
                <a:latin typeface="Calibri"/>
                <a:ea typeface="Calibri"/>
                <a:cs typeface="Calibri"/>
                <a:sym typeface="Calibri"/>
              </a:rPr>
              <a:t>An investor wants to know that you understand how much cash is required to break-even and that this is a good business that they will be able to make money through their investment.</a:t>
            </a:r>
            <a:endParaRPr sz="1400">
              <a:solidFill>
                <a:schemeClr val="dk1"/>
              </a:solidFill>
              <a:latin typeface="Calibri"/>
              <a:ea typeface="Calibri"/>
              <a:cs typeface="Calibri"/>
              <a:sym typeface="Calibri"/>
            </a:endParaRPr>
          </a:p>
          <a:p>
            <a:pPr indent="0" lvl="0" marL="0" rtl="0" algn="l">
              <a:lnSpc>
                <a:spcPct val="100000"/>
              </a:lnSpc>
              <a:spcBef>
                <a:spcPts val="0"/>
              </a:spcBef>
              <a:spcAft>
                <a:spcPts val="0"/>
              </a:spcAft>
              <a:buSzPts val="1100"/>
              <a:buNone/>
            </a:pPr>
            <a:r>
              <a:rPr lang="en-US"/>
              <a:t>Time: 60 seconds</a:t>
            </a:r>
            <a:endParaRPr/>
          </a:p>
        </p:txBody>
      </p:sp>
      <p:sp>
        <p:nvSpPr>
          <p:cNvPr id="203" name="Google Shape;203;p15:notes"/>
          <p:cNvSpPr/>
          <p:nvPr>
            <p:ph idx="2" type="sldImg"/>
          </p:nvPr>
        </p:nvSpPr>
        <p:spPr>
          <a:xfrm>
            <a:off x="1184225" y="767575"/>
            <a:ext cx="4736250" cy="383797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p16:notes"/>
          <p:cNvSpPr txBox="1"/>
          <p:nvPr>
            <p:ph idx="1" type="body"/>
          </p:nvPr>
        </p:nvSpPr>
        <p:spPr>
          <a:xfrm>
            <a:off x="710400" y="4861425"/>
            <a:ext cx="5683225" cy="460555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rPr lang="en-US" sz="1400">
                <a:solidFill>
                  <a:schemeClr val="dk1"/>
                </a:solidFill>
                <a:latin typeface="Calibri"/>
                <a:ea typeface="Calibri"/>
                <a:cs typeface="Calibri"/>
                <a:sym typeface="Calibri"/>
              </a:rPr>
              <a:t>An investor wants to know you are scrappy and that you have skin in the game. He/she also wants to know whether or not there will be additional rounds of financing. </a:t>
            </a:r>
            <a:endParaRPr sz="1400">
              <a:solidFill>
                <a:schemeClr val="dk1"/>
              </a:solidFill>
              <a:latin typeface="Calibri"/>
              <a:ea typeface="Calibri"/>
              <a:cs typeface="Calibri"/>
              <a:sym typeface="Calibri"/>
            </a:endParaRPr>
          </a:p>
          <a:p>
            <a:pPr indent="0" lvl="0" marL="0" rtl="0" algn="l">
              <a:lnSpc>
                <a:spcPct val="100000"/>
              </a:lnSpc>
              <a:spcBef>
                <a:spcPts val="0"/>
              </a:spcBef>
              <a:spcAft>
                <a:spcPts val="0"/>
              </a:spcAft>
              <a:buSzPts val="1100"/>
              <a:buNone/>
            </a:pPr>
            <a:r>
              <a:rPr lang="en-US"/>
              <a:t>Time: 30 seconds</a:t>
            </a:r>
            <a:endParaRPr/>
          </a:p>
        </p:txBody>
      </p:sp>
      <p:sp>
        <p:nvSpPr>
          <p:cNvPr id="212" name="Google Shape;212;p16:notes"/>
          <p:cNvSpPr/>
          <p:nvPr>
            <p:ph idx="2" type="sldImg"/>
          </p:nvPr>
        </p:nvSpPr>
        <p:spPr>
          <a:xfrm>
            <a:off x="1184225" y="767575"/>
            <a:ext cx="4736250" cy="383797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0" name="Shape 220"/>
        <p:cNvGrpSpPr/>
        <p:nvPr/>
      </p:nvGrpSpPr>
      <p:grpSpPr>
        <a:xfrm>
          <a:off x="0" y="0"/>
          <a:ext cx="0" cy="0"/>
          <a:chOff x="0" y="0"/>
          <a:chExt cx="0" cy="0"/>
        </a:xfrm>
      </p:grpSpPr>
      <p:sp>
        <p:nvSpPr>
          <p:cNvPr id="221" name="Google Shape;221;p17:notes"/>
          <p:cNvSpPr txBox="1"/>
          <p:nvPr>
            <p:ph idx="1" type="body"/>
          </p:nvPr>
        </p:nvSpPr>
        <p:spPr>
          <a:xfrm>
            <a:off x="710400" y="4861425"/>
            <a:ext cx="5683200" cy="46056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t/>
            </a:r>
            <a:endParaRPr sz="1400">
              <a:solidFill>
                <a:schemeClr val="dk1"/>
              </a:solidFill>
              <a:latin typeface="Calibri"/>
              <a:ea typeface="Calibri"/>
              <a:cs typeface="Calibri"/>
              <a:sym typeface="Calibri"/>
            </a:endParaRPr>
          </a:p>
          <a:p>
            <a:pPr indent="0" lvl="0" marL="0" rtl="0" algn="l">
              <a:lnSpc>
                <a:spcPct val="100000"/>
              </a:lnSpc>
              <a:spcBef>
                <a:spcPts val="0"/>
              </a:spcBef>
              <a:spcAft>
                <a:spcPts val="0"/>
              </a:spcAft>
              <a:buSzPts val="1100"/>
              <a:buNone/>
            </a:pPr>
            <a:r>
              <a:rPr lang="en-US"/>
              <a:t>Time: 60 seconds</a:t>
            </a:r>
            <a:endParaRPr/>
          </a:p>
        </p:txBody>
      </p:sp>
      <p:sp>
        <p:nvSpPr>
          <p:cNvPr id="222" name="Google Shape;222;p17:notes"/>
          <p:cNvSpPr/>
          <p:nvPr>
            <p:ph idx="2" type="sldImg"/>
          </p:nvPr>
        </p:nvSpPr>
        <p:spPr>
          <a:xfrm>
            <a:off x="1184225" y="767575"/>
            <a:ext cx="4736400" cy="38379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0" name="Shape 230"/>
        <p:cNvGrpSpPr/>
        <p:nvPr/>
      </p:nvGrpSpPr>
      <p:grpSpPr>
        <a:xfrm>
          <a:off x="0" y="0"/>
          <a:ext cx="0" cy="0"/>
          <a:chOff x="0" y="0"/>
          <a:chExt cx="0" cy="0"/>
        </a:xfrm>
      </p:grpSpPr>
      <p:sp>
        <p:nvSpPr>
          <p:cNvPr id="231" name="Google Shape;231;p18:notes"/>
          <p:cNvSpPr txBox="1"/>
          <p:nvPr>
            <p:ph idx="1" type="body"/>
          </p:nvPr>
        </p:nvSpPr>
        <p:spPr>
          <a:xfrm>
            <a:off x="710400" y="4861425"/>
            <a:ext cx="5683225" cy="460555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rPr lang="en-US" sz="1400">
                <a:solidFill>
                  <a:schemeClr val="dk1"/>
                </a:solidFill>
                <a:latin typeface="Calibri"/>
                <a:ea typeface="Calibri"/>
                <a:cs typeface="Calibri"/>
                <a:sym typeface="Calibri"/>
              </a:rPr>
              <a:t>Recap the key elements of your presentation that would lead the investor </a:t>
            </a:r>
            <a:endParaRPr sz="1400">
              <a:solidFill>
                <a:schemeClr val="dk1"/>
              </a:solidFill>
              <a:latin typeface="Calibri"/>
              <a:ea typeface="Calibri"/>
              <a:cs typeface="Calibri"/>
              <a:sym typeface="Calibri"/>
            </a:endParaRPr>
          </a:p>
          <a:p>
            <a:pPr indent="0" lvl="0" marL="0" rtl="0" algn="l">
              <a:lnSpc>
                <a:spcPct val="100000"/>
              </a:lnSpc>
              <a:spcBef>
                <a:spcPts val="0"/>
              </a:spcBef>
              <a:spcAft>
                <a:spcPts val="0"/>
              </a:spcAft>
              <a:buClr>
                <a:schemeClr val="dk1"/>
              </a:buClr>
              <a:buSzPts val="1100"/>
              <a:buFont typeface="Arial"/>
              <a:buNone/>
            </a:pPr>
            <a:r>
              <a:rPr lang="en-US" sz="1400">
                <a:solidFill>
                  <a:schemeClr val="dk1"/>
                </a:solidFill>
                <a:latin typeface="Calibri"/>
                <a:ea typeface="Calibri"/>
                <a:cs typeface="Calibri"/>
                <a:sym typeface="Calibri"/>
              </a:rPr>
              <a:t>Time: 30 seconds</a:t>
            </a:r>
            <a:endParaRPr sz="1400">
              <a:solidFill>
                <a:schemeClr val="dk1"/>
              </a:solidFill>
              <a:latin typeface="Calibri"/>
              <a:ea typeface="Calibri"/>
              <a:cs typeface="Calibri"/>
              <a:sym typeface="Calibri"/>
            </a:endParaRPr>
          </a:p>
          <a:p>
            <a:pPr indent="0" lvl="0" marL="0" rtl="0" algn="l">
              <a:lnSpc>
                <a:spcPct val="100000"/>
              </a:lnSpc>
              <a:spcBef>
                <a:spcPts val="0"/>
              </a:spcBef>
              <a:spcAft>
                <a:spcPts val="0"/>
              </a:spcAft>
              <a:buSzPts val="1100"/>
              <a:buNone/>
            </a:pPr>
            <a:r>
              <a:t/>
            </a:r>
            <a:endParaRPr/>
          </a:p>
        </p:txBody>
      </p:sp>
      <p:sp>
        <p:nvSpPr>
          <p:cNvPr id="232" name="Google Shape;232;p18:notes"/>
          <p:cNvSpPr/>
          <p:nvPr>
            <p:ph idx="2" type="sldImg"/>
          </p:nvPr>
        </p:nvSpPr>
        <p:spPr>
          <a:xfrm>
            <a:off x="1184225" y="767575"/>
            <a:ext cx="4736250" cy="383797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8" name="Shape 238"/>
        <p:cNvGrpSpPr/>
        <p:nvPr/>
      </p:nvGrpSpPr>
      <p:grpSpPr>
        <a:xfrm>
          <a:off x="0" y="0"/>
          <a:ext cx="0" cy="0"/>
          <a:chOff x="0" y="0"/>
          <a:chExt cx="0" cy="0"/>
        </a:xfrm>
      </p:grpSpPr>
      <p:sp>
        <p:nvSpPr>
          <p:cNvPr id="239" name="Google Shape;239;p19:notes"/>
          <p:cNvSpPr txBox="1"/>
          <p:nvPr>
            <p:ph idx="1" type="body"/>
          </p:nvPr>
        </p:nvSpPr>
        <p:spPr>
          <a:xfrm>
            <a:off x="710400" y="4861425"/>
            <a:ext cx="5683200" cy="46056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rPr lang="en-US" sz="1400">
                <a:solidFill>
                  <a:schemeClr val="dk1"/>
                </a:solidFill>
                <a:latin typeface="Calibri"/>
                <a:ea typeface="Calibri"/>
                <a:cs typeface="Calibri"/>
                <a:sym typeface="Calibri"/>
              </a:rPr>
              <a:t>In case investors have more in depth questions, you should have extra information available in the appendix section</a:t>
            </a:r>
            <a:endParaRPr sz="1400">
              <a:solidFill>
                <a:schemeClr val="dk1"/>
              </a:solidFill>
              <a:latin typeface="Calibri"/>
              <a:ea typeface="Calibri"/>
              <a:cs typeface="Calibri"/>
              <a:sym typeface="Calibri"/>
            </a:endParaRPr>
          </a:p>
          <a:p>
            <a:pPr indent="0" lvl="0" marL="0" rtl="0" algn="l">
              <a:lnSpc>
                <a:spcPct val="100000"/>
              </a:lnSpc>
              <a:spcBef>
                <a:spcPts val="0"/>
              </a:spcBef>
              <a:spcAft>
                <a:spcPts val="0"/>
              </a:spcAft>
              <a:buSzPts val="1100"/>
              <a:buNone/>
            </a:pPr>
            <a:r>
              <a:t/>
            </a:r>
            <a:endParaRPr/>
          </a:p>
        </p:txBody>
      </p:sp>
      <p:sp>
        <p:nvSpPr>
          <p:cNvPr id="240" name="Google Shape;240;p19:notes"/>
          <p:cNvSpPr/>
          <p:nvPr>
            <p:ph idx="2" type="sldImg"/>
          </p:nvPr>
        </p:nvSpPr>
        <p:spPr>
          <a:xfrm>
            <a:off x="1184225" y="767575"/>
            <a:ext cx="4736400" cy="38379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p2:notes"/>
          <p:cNvSpPr txBox="1"/>
          <p:nvPr>
            <p:ph idx="1" type="body"/>
          </p:nvPr>
        </p:nvSpPr>
        <p:spPr>
          <a:xfrm>
            <a:off x="710400" y="4861425"/>
            <a:ext cx="5683200" cy="46056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Clr>
                <a:srgbClr val="888888"/>
              </a:buClr>
              <a:buSzPts val="3200"/>
              <a:buFont typeface="Arial"/>
              <a:buNone/>
            </a:pPr>
            <a:r>
              <a:t/>
            </a:r>
            <a:endParaRPr sz="1400">
              <a:solidFill>
                <a:srgbClr val="888888"/>
              </a:solidFill>
              <a:latin typeface="Calibri"/>
              <a:ea typeface="Calibri"/>
              <a:cs typeface="Calibri"/>
              <a:sym typeface="Calibri"/>
            </a:endParaRPr>
          </a:p>
          <a:p>
            <a:pPr indent="0" lvl="0" marL="0" rtl="0" algn="l">
              <a:lnSpc>
                <a:spcPct val="100000"/>
              </a:lnSpc>
              <a:spcBef>
                <a:spcPts val="0"/>
              </a:spcBef>
              <a:spcAft>
                <a:spcPts val="0"/>
              </a:spcAft>
              <a:buSzPts val="1100"/>
              <a:buNone/>
            </a:pPr>
            <a:r>
              <a:t/>
            </a:r>
            <a:endParaRPr/>
          </a:p>
        </p:txBody>
      </p:sp>
      <p:sp>
        <p:nvSpPr>
          <p:cNvPr id="91" name="Google Shape;91;p2:notes"/>
          <p:cNvSpPr/>
          <p:nvPr>
            <p:ph idx="2" type="sldImg"/>
          </p:nvPr>
        </p:nvSpPr>
        <p:spPr>
          <a:xfrm>
            <a:off x="1184225" y="767575"/>
            <a:ext cx="4736400" cy="38379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7" name="Shape 247"/>
        <p:cNvGrpSpPr/>
        <p:nvPr/>
      </p:nvGrpSpPr>
      <p:grpSpPr>
        <a:xfrm>
          <a:off x="0" y="0"/>
          <a:ext cx="0" cy="0"/>
          <a:chOff x="0" y="0"/>
          <a:chExt cx="0" cy="0"/>
        </a:xfrm>
      </p:grpSpPr>
      <p:sp>
        <p:nvSpPr>
          <p:cNvPr id="248" name="Google Shape;248;p20:notes"/>
          <p:cNvSpPr txBox="1"/>
          <p:nvPr>
            <p:ph idx="1" type="body"/>
          </p:nvPr>
        </p:nvSpPr>
        <p:spPr>
          <a:xfrm>
            <a:off x="710400" y="4861425"/>
            <a:ext cx="5683200" cy="46056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rPr lang="en-US" sz="1400">
                <a:solidFill>
                  <a:schemeClr val="dk1"/>
                </a:solidFill>
                <a:latin typeface="Calibri"/>
                <a:ea typeface="Calibri"/>
                <a:cs typeface="Calibri"/>
                <a:sym typeface="Calibri"/>
              </a:rPr>
              <a:t>Practice, practice, practice and let your enthusiasm and passion show!</a:t>
            </a:r>
            <a:endParaRPr sz="1400">
              <a:solidFill>
                <a:schemeClr val="dk1"/>
              </a:solidFill>
              <a:latin typeface="Calibri"/>
              <a:ea typeface="Calibri"/>
              <a:cs typeface="Calibri"/>
              <a:sym typeface="Calibri"/>
            </a:endParaRPr>
          </a:p>
          <a:p>
            <a:pPr indent="0" lvl="0" marL="0" rtl="0" algn="l">
              <a:lnSpc>
                <a:spcPct val="100000"/>
              </a:lnSpc>
              <a:spcBef>
                <a:spcPts val="0"/>
              </a:spcBef>
              <a:spcAft>
                <a:spcPts val="0"/>
              </a:spcAft>
              <a:buSzPts val="1100"/>
              <a:buNone/>
            </a:pPr>
            <a:r>
              <a:t/>
            </a:r>
            <a:endParaRPr/>
          </a:p>
        </p:txBody>
      </p:sp>
      <p:sp>
        <p:nvSpPr>
          <p:cNvPr id="249" name="Google Shape;249;p20:notes"/>
          <p:cNvSpPr/>
          <p:nvPr>
            <p:ph idx="2" type="sldImg"/>
          </p:nvPr>
        </p:nvSpPr>
        <p:spPr>
          <a:xfrm>
            <a:off x="1184225" y="767575"/>
            <a:ext cx="4736400" cy="38379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3:notes"/>
          <p:cNvSpPr txBox="1"/>
          <p:nvPr>
            <p:ph idx="1" type="body"/>
          </p:nvPr>
        </p:nvSpPr>
        <p:spPr>
          <a:xfrm>
            <a:off x="710400" y="4861425"/>
            <a:ext cx="5683200" cy="46056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1100"/>
              <a:buNone/>
            </a:pPr>
            <a:r>
              <a:rPr lang="en-US" sz="1400">
                <a:solidFill>
                  <a:srgbClr val="888888"/>
                </a:solidFill>
                <a:latin typeface="Calibri"/>
                <a:ea typeface="Calibri"/>
                <a:cs typeface="Calibri"/>
                <a:sym typeface="Calibri"/>
              </a:rPr>
              <a:t>An investor wants to know why he/she should be listening to you. This is a good place to summarize the status of your company</a:t>
            </a:r>
            <a:endParaRPr sz="1400">
              <a:solidFill>
                <a:srgbClr val="888888"/>
              </a:solidFill>
              <a:latin typeface="Calibri"/>
              <a:ea typeface="Calibri"/>
              <a:cs typeface="Calibri"/>
              <a:sym typeface="Calibri"/>
            </a:endParaRPr>
          </a:p>
          <a:p>
            <a:pPr indent="0" lvl="0" marL="0" rtl="0" algn="ctr">
              <a:lnSpc>
                <a:spcPct val="100000"/>
              </a:lnSpc>
              <a:spcBef>
                <a:spcPts val="0"/>
              </a:spcBef>
              <a:spcAft>
                <a:spcPts val="0"/>
              </a:spcAft>
              <a:buSzPts val="1100"/>
              <a:buNone/>
            </a:pPr>
            <a:r>
              <a:rPr lang="en-US" sz="1400">
                <a:solidFill>
                  <a:srgbClr val="888888"/>
                </a:solidFill>
                <a:latin typeface="Calibri"/>
                <a:ea typeface="Calibri"/>
                <a:cs typeface="Calibri"/>
                <a:sym typeface="Calibri"/>
              </a:rPr>
              <a:t>Time: 15 seconds</a:t>
            </a:r>
            <a:endParaRPr sz="1400">
              <a:solidFill>
                <a:srgbClr val="888888"/>
              </a:solidFill>
              <a:latin typeface="Calibri"/>
              <a:ea typeface="Calibri"/>
              <a:cs typeface="Calibri"/>
              <a:sym typeface="Calibri"/>
            </a:endParaRPr>
          </a:p>
          <a:p>
            <a:pPr indent="0" lvl="0" marL="0" rtl="0" algn="l">
              <a:lnSpc>
                <a:spcPct val="100000"/>
              </a:lnSpc>
              <a:spcBef>
                <a:spcPts val="0"/>
              </a:spcBef>
              <a:spcAft>
                <a:spcPts val="0"/>
              </a:spcAft>
              <a:buSzPts val="1100"/>
              <a:buNone/>
            </a:pPr>
            <a:r>
              <a:t/>
            </a:r>
            <a:endParaRPr/>
          </a:p>
        </p:txBody>
      </p:sp>
      <p:sp>
        <p:nvSpPr>
          <p:cNvPr id="100" name="Google Shape;100;p3:notes"/>
          <p:cNvSpPr/>
          <p:nvPr>
            <p:ph idx="2" type="sldImg"/>
          </p:nvPr>
        </p:nvSpPr>
        <p:spPr>
          <a:xfrm>
            <a:off x="1184225" y="767575"/>
            <a:ext cx="4736400" cy="38379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4:notes"/>
          <p:cNvSpPr txBox="1"/>
          <p:nvPr>
            <p:ph idx="1" type="body"/>
          </p:nvPr>
        </p:nvSpPr>
        <p:spPr>
          <a:xfrm>
            <a:off x="710400" y="4861425"/>
            <a:ext cx="5683225" cy="460555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Clr>
                <a:srgbClr val="888888"/>
              </a:buClr>
              <a:buSzPts val="3200"/>
              <a:buFont typeface="Arial"/>
              <a:buNone/>
            </a:pPr>
            <a:r>
              <a:rPr lang="en-US" sz="1400">
                <a:solidFill>
                  <a:schemeClr val="dk1"/>
                </a:solidFill>
                <a:latin typeface="Calibri"/>
                <a:ea typeface="Calibri"/>
                <a:cs typeface="Calibri"/>
                <a:sym typeface="Calibri"/>
              </a:rPr>
              <a:t>You want an investor to understand that your company is solving a problem that really exists and that you have the qualifications to solve it</a:t>
            </a:r>
            <a:endParaRPr sz="1400">
              <a:solidFill>
                <a:schemeClr val="dk1"/>
              </a:solidFill>
              <a:latin typeface="Calibri"/>
              <a:ea typeface="Calibri"/>
              <a:cs typeface="Calibri"/>
              <a:sym typeface="Calibri"/>
            </a:endParaRPr>
          </a:p>
          <a:p>
            <a:pPr indent="0" lvl="0" marL="0" rtl="0" algn="ctr">
              <a:lnSpc>
                <a:spcPct val="100000"/>
              </a:lnSpc>
              <a:spcBef>
                <a:spcPts val="0"/>
              </a:spcBef>
              <a:spcAft>
                <a:spcPts val="0"/>
              </a:spcAft>
              <a:buClr>
                <a:srgbClr val="888888"/>
              </a:buClr>
              <a:buSzPts val="3200"/>
              <a:buFont typeface="Arial"/>
              <a:buNone/>
            </a:pPr>
            <a:r>
              <a:rPr lang="en-US" sz="1400">
                <a:solidFill>
                  <a:schemeClr val="dk1"/>
                </a:solidFill>
                <a:latin typeface="Calibri"/>
                <a:ea typeface="Calibri"/>
                <a:cs typeface="Calibri"/>
                <a:sym typeface="Calibri"/>
              </a:rPr>
              <a:t>Time: 60 seconds</a:t>
            </a:r>
            <a:endParaRPr sz="1400">
              <a:solidFill>
                <a:schemeClr val="dk1"/>
              </a:solidFill>
              <a:latin typeface="Calibri"/>
              <a:ea typeface="Calibri"/>
              <a:cs typeface="Calibri"/>
              <a:sym typeface="Calibri"/>
            </a:endParaRPr>
          </a:p>
          <a:p>
            <a:pPr indent="0" lvl="0" marL="0" rtl="0" algn="l">
              <a:lnSpc>
                <a:spcPct val="100000"/>
              </a:lnSpc>
              <a:spcBef>
                <a:spcPts val="0"/>
              </a:spcBef>
              <a:spcAft>
                <a:spcPts val="0"/>
              </a:spcAft>
              <a:buSzPts val="1100"/>
              <a:buNone/>
            </a:pPr>
            <a:r>
              <a:t/>
            </a:r>
            <a:endParaRPr/>
          </a:p>
        </p:txBody>
      </p:sp>
      <p:sp>
        <p:nvSpPr>
          <p:cNvPr id="110" name="Google Shape;110;p4:notes"/>
          <p:cNvSpPr/>
          <p:nvPr>
            <p:ph idx="2" type="sldImg"/>
          </p:nvPr>
        </p:nvSpPr>
        <p:spPr>
          <a:xfrm>
            <a:off x="1184225" y="767575"/>
            <a:ext cx="4736250" cy="383797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p5:notes"/>
          <p:cNvSpPr txBox="1"/>
          <p:nvPr>
            <p:ph idx="1" type="body"/>
          </p:nvPr>
        </p:nvSpPr>
        <p:spPr>
          <a:xfrm>
            <a:off x="710400" y="4861425"/>
            <a:ext cx="5683200" cy="46056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Clr>
                <a:srgbClr val="888888"/>
              </a:buClr>
              <a:buSzPts val="3200"/>
              <a:buFont typeface="Arial"/>
              <a:buNone/>
            </a:pPr>
            <a:r>
              <a:rPr lang="en-US" sz="1400">
                <a:solidFill>
                  <a:schemeClr val="dk1"/>
                </a:solidFill>
                <a:latin typeface="Calibri"/>
                <a:ea typeface="Calibri"/>
                <a:cs typeface="Calibri"/>
                <a:sym typeface="Calibri"/>
              </a:rPr>
              <a:t>You want an investor to understand that your company is solving a problem that really exists and that you have the qualifications to solve it</a:t>
            </a:r>
            <a:endParaRPr sz="1400">
              <a:solidFill>
                <a:srgbClr val="888888"/>
              </a:solidFill>
              <a:latin typeface="Calibri"/>
              <a:ea typeface="Calibri"/>
              <a:cs typeface="Calibri"/>
              <a:sym typeface="Calibri"/>
            </a:endParaRPr>
          </a:p>
          <a:p>
            <a:pPr indent="0" lvl="0" marL="0" rtl="0" algn="l">
              <a:lnSpc>
                <a:spcPct val="100000"/>
              </a:lnSpc>
              <a:spcBef>
                <a:spcPts val="0"/>
              </a:spcBef>
              <a:spcAft>
                <a:spcPts val="0"/>
              </a:spcAft>
              <a:buSzPts val="1100"/>
              <a:buNone/>
            </a:pPr>
            <a:r>
              <a:t/>
            </a:r>
            <a:endParaRPr/>
          </a:p>
        </p:txBody>
      </p:sp>
      <p:sp>
        <p:nvSpPr>
          <p:cNvPr id="117" name="Google Shape;117;p5:notes"/>
          <p:cNvSpPr/>
          <p:nvPr>
            <p:ph idx="2" type="sldImg"/>
          </p:nvPr>
        </p:nvSpPr>
        <p:spPr>
          <a:xfrm>
            <a:off x="1184225" y="767575"/>
            <a:ext cx="4736400" cy="38379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6:notes"/>
          <p:cNvSpPr txBox="1"/>
          <p:nvPr>
            <p:ph idx="1" type="body"/>
          </p:nvPr>
        </p:nvSpPr>
        <p:spPr>
          <a:xfrm>
            <a:off x="710400" y="4861425"/>
            <a:ext cx="5683225" cy="460555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Clr>
                <a:srgbClr val="888888"/>
              </a:buClr>
              <a:buSzPts val="3200"/>
              <a:buFont typeface="Arial"/>
              <a:buNone/>
            </a:pPr>
            <a:r>
              <a:rPr lang="en-US" sz="1400">
                <a:solidFill>
                  <a:schemeClr val="dk1"/>
                </a:solidFill>
                <a:latin typeface="Calibri"/>
                <a:ea typeface="Calibri"/>
                <a:cs typeface="Calibri"/>
                <a:sym typeface="Calibri"/>
              </a:rPr>
              <a:t>Investors want to know that this is a good opportunity that they can build a big business around. You need to show that the market is significant enough.</a:t>
            </a:r>
            <a:endParaRPr sz="1400">
              <a:solidFill>
                <a:schemeClr val="dk1"/>
              </a:solidFill>
              <a:latin typeface="Calibri"/>
              <a:ea typeface="Calibri"/>
              <a:cs typeface="Calibri"/>
              <a:sym typeface="Calibri"/>
            </a:endParaRPr>
          </a:p>
          <a:p>
            <a:pPr indent="0" lvl="0" marL="0" rtl="0" algn="ctr">
              <a:lnSpc>
                <a:spcPct val="100000"/>
              </a:lnSpc>
              <a:spcBef>
                <a:spcPts val="0"/>
              </a:spcBef>
              <a:spcAft>
                <a:spcPts val="0"/>
              </a:spcAft>
              <a:buClr>
                <a:srgbClr val="888888"/>
              </a:buClr>
              <a:buSzPts val="3200"/>
              <a:buFont typeface="Arial"/>
              <a:buNone/>
            </a:pPr>
            <a:r>
              <a:rPr lang="en-US" sz="1400">
                <a:solidFill>
                  <a:schemeClr val="dk1"/>
                </a:solidFill>
                <a:latin typeface="Calibri"/>
                <a:ea typeface="Calibri"/>
                <a:cs typeface="Calibri"/>
                <a:sym typeface="Calibri"/>
              </a:rPr>
              <a:t>Time: 30 seconds</a:t>
            </a:r>
            <a:endParaRPr sz="1400">
              <a:solidFill>
                <a:schemeClr val="dk1"/>
              </a:solidFill>
              <a:latin typeface="Calibri"/>
              <a:ea typeface="Calibri"/>
              <a:cs typeface="Calibri"/>
              <a:sym typeface="Calibri"/>
            </a:endParaRPr>
          </a:p>
          <a:p>
            <a:pPr indent="0" lvl="0" marL="0" rtl="0" algn="l">
              <a:lnSpc>
                <a:spcPct val="100000"/>
              </a:lnSpc>
              <a:spcBef>
                <a:spcPts val="0"/>
              </a:spcBef>
              <a:spcAft>
                <a:spcPts val="0"/>
              </a:spcAft>
              <a:buSzPts val="1100"/>
              <a:buNone/>
            </a:pPr>
            <a:r>
              <a:t/>
            </a:r>
            <a:endParaRPr/>
          </a:p>
        </p:txBody>
      </p:sp>
      <p:sp>
        <p:nvSpPr>
          <p:cNvPr id="124" name="Google Shape;124;p6:notes"/>
          <p:cNvSpPr/>
          <p:nvPr>
            <p:ph idx="2" type="sldImg"/>
          </p:nvPr>
        </p:nvSpPr>
        <p:spPr>
          <a:xfrm>
            <a:off x="1184225" y="767575"/>
            <a:ext cx="4736250" cy="383797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7:notes"/>
          <p:cNvSpPr txBox="1"/>
          <p:nvPr>
            <p:ph idx="1" type="body"/>
          </p:nvPr>
        </p:nvSpPr>
        <p:spPr>
          <a:xfrm>
            <a:off x="710400" y="4861425"/>
            <a:ext cx="5683225" cy="460555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Clr>
                <a:srgbClr val="888888"/>
              </a:buClr>
              <a:buSzPts val="3200"/>
              <a:buFont typeface="Arial"/>
              <a:buNone/>
            </a:pPr>
            <a:r>
              <a:rPr lang="en-US" sz="1400">
                <a:solidFill>
                  <a:schemeClr val="dk1"/>
                </a:solidFill>
                <a:latin typeface="Calibri"/>
                <a:ea typeface="Calibri"/>
                <a:cs typeface="Calibri"/>
                <a:sym typeface="Calibri"/>
              </a:rPr>
              <a:t>In this slide, you want to show why you are relevant. Link the team’s skills/experience to the problem you are solving. No need to go too deep except to answer the above points plus any name-brand affiliations that add credibility. Add board members and existing investors to add credibility and references.</a:t>
            </a:r>
            <a:endParaRPr sz="1400">
              <a:solidFill>
                <a:schemeClr val="dk1"/>
              </a:solidFill>
              <a:latin typeface="Calibri"/>
              <a:ea typeface="Calibri"/>
              <a:cs typeface="Calibri"/>
              <a:sym typeface="Calibri"/>
            </a:endParaRPr>
          </a:p>
          <a:p>
            <a:pPr indent="0" lvl="0" marL="0" rtl="0" algn="ctr">
              <a:lnSpc>
                <a:spcPct val="100000"/>
              </a:lnSpc>
              <a:spcBef>
                <a:spcPts val="0"/>
              </a:spcBef>
              <a:spcAft>
                <a:spcPts val="0"/>
              </a:spcAft>
              <a:buClr>
                <a:srgbClr val="888888"/>
              </a:buClr>
              <a:buSzPts val="3200"/>
              <a:buFont typeface="Arial"/>
              <a:buNone/>
            </a:pPr>
            <a:r>
              <a:rPr lang="en-US" sz="1400">
                <a:solidFill>
                  <a:schemeClr val="dk1"/>
                </a:solidFill>
                <a:latin typeface="Calibri"/>
                <a:ea typeface="Calibri"/>
                <a:cs typeface="Calibri"/>
                <a:sym typeface="Calibri"/>
              </a:rPr>
              <a:t>Time: 60 seconds</a:t>
            </a:r>
            <a:endParaRPr sz="1400">
              <a:solidFill>
                <a:schemeClr val="dk1"/>
              </a:solidFill>
              <a:latin typeface="Calibri"/>
              <a:ea typeface="Calibri"/>
              <a:cs typeface="Calibri"/>
              <a:sym typeface="Calibri"/>
            </a:endParaRPr>
          </a:p>
          <a:p>
            <a:pPr indent="0" lvl="0" marL="0" rtl="0" algn="l">
              <a:lnSpc>
                <a:spcPct val="100000"/>
              </a:lnSpc>
              <a:spcBef>
                <a:spcPts val="0"/>
              </a:spcBef>
              <a:spcAft>
                <a:spcPts val="0"/>
              </a:spcAft>
              <a:buSzPts val="1100"/>
              <a:buNone/>
            </a:pPr>
            <a:r>
              <a:t/>
            </a:r>
            <a:endParaRPr/>
          </a:p>
        </p:txBody>
      </p:sp>
      <p:sp>
        <p:nvSpPr>
          <p:cNvPr id="133" name="Google Shape;133;p7:notes"/>
          <p:cNvSpPr/>
          <p:nvPr>
            <p:ph idx="2" type="sldImg"/>
          </p:nvPr>
        </p:nvSpPr>
        <p:spPr>
          <a:xfrm>
            <a:off x="1184225" y="767575"/>
            <a:ext cx="4736250" cy="383797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8:notes"/>
          <p:cNvSpPr txBox="1"/>
          <p:nvPr>
            <p:ph idx="1" type="body"/>
          </p:nvPr>
        </p:nvSpPr>
        <p:spPr>
          <a:xfrm>
            <a:off x="710400" y="4861425"/>
            <a:ext cx="5683200" cy="46056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1100"/>
              <a:buNone/>
            </a:pPr>
            <a:r>
              <a:rPr lang="en-US" sz="1400">
                <a:solidFill>
                  <a:schemeClr val="dk1"/>
                </a:solidFill>
                <a:latin typeface="Calibri"/>
                <a:ea typeface="Calibri"/>
                <a:cs typeface="Calibri"/>
                <a:sym typeface="Calibri"/>
              </a:rPr>
              <a:t>In this slide, you want to show why you are relevant. Link the team’s skills/experience to the problem you are solving. No need to go too deep except to answer the above points plus any name-brand affiliations that add credibility. Add board members and existing investors to add credibility and references.</a:t>
            </a:r>
            <a:endParaRPr sz="1400">
              <a:solidFill>
                <a:srgbClr val="888888"/>
              </a:solidFill>
              <a:latin typeface="Calibri"/>
              <a:ea typeface="Calibri"/>
              <a:cs typeface="Calibri"/>
              <a:sym typeface="Calibri"/>
            </a:endParaRPr>
          </a:p>
          <a:p>
            <a:pPr indent="0" lvl="0" marL="0" rtl="0" algn="l">
              <a:lnSpc>
                <a:spcPct val="100000"/>
              </a:lnSpc>
              <a:spcBef>
                <a:spcPts val="0"/>
              </a:spcBef>
              <a:spcAft>
                <a:spcPts val="0"/>
              </a:spcAft>
              <a:buSzPts val="1100"/>
              <a:buNone/>
            </a:pPr>
            <a:r>
              <a:t/>
            </a:r>
            <a:endParaRPr/>
          </a:p>
        </p:txBody>
      </p:sp>
      <p:sp>
        <p:nvSpPr>
          <p:cNvPr id="143" name="Google Shape;143;p8:notes"/>
          <p:cNvSpPr/>
          <p:nvPr>
            <p:ph idx="2" type="sldImg"/>
          </p:nvPr>
        </p:nvSpPr>
        <p:spPr>
          <a:xfrm>
            <a:off x="1184225" y="767575"/>
            <a:ext cx="4736400" cy="38379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p9:notes"/>
          <p:cNvSpPr/>
          <p:nvPr>
            <p:ph idx="2" type="sldImg"/>
          </p:nvPr>
        </p:nvSpPr>
        <p:spPr>
          <a:xfrm>
            <a:off x="1184225" y="767575"/>
            <a:ext cx="4736400" cy="38379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0" name="Google Shape;150;p9:notes"/>
          <p:cNvSpPr txBox="1"/>
          <p:nvPr>
            <p:ph idx="1" type="body"/>
          </p:nvPr>
        </p:nvSpPr>
        <p:spPr>
          <a:xfrm>
            <a:off x="710400" y="4861425"/>
            <a:ext cx="5683200" cy="46056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2"/>
          <p:cNvSpPr txBox="1"/>
          <p:nvPr>
            <p:ph type="ctrTitle"/>
          </p:nvPr>
        </p:nvSpPr>
        <p:spPr>
          <a:xfrm>
            <a:off x="685800" y="2130425"/>
            <a:ext cx="7772400" cy="1470025"/>
          </a:xfrm>
          <a:prstGeom prst="rect">
            <a:avLst/>
          </a:prstGeom>
          <a:noFill/>
          <a:ln>
            <a:noFill/>
          </a:ln>
        </p:spPr>
        <p:txBody>
          <a:bodyPr anchorCtr="0" anchor="ctr" bIns="91425" lIns="91425" spcFirstLastPara="1" rIns="91425" wrap="square" tIns="91425">
            <a:noAutofit/>
          </a:bodyPr>
          <a:lstStyle>
            <a:lvl1pPr lvl="0" marR="0" algn="ctr">
              <a:lnSpc>
                <a:spcPct val="10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p:txBody>
      </p:sp>
      <p:sp>
        <p:nvSpPr>
          <p:cNvPr id="13" name="Google Shape;13;p2"/>
          <p:cNvSpPr txBox="1"/>
          <p:nvPr>
            <p:ph idx="1" type="subTitle"/>
          </p:nvPr>
        </p:nvSpPr>
        <p:spPr>
          <a:xfrm>
            <a:off x="1371600" y="3886200"/>
            <a:ext cx="6400800" cy="1752600"/>
          </a:xfrm>
          <a:prstGeom prst="rect">
            <a:avLst/>
          </a:prstGeom>
          <a:noFill/>
          <a:ln>
            <a:noFill/>
          </a:ln>
        </p:spPr>
        <p:txBody>
          <a:bodyPr anchorCtr="0" anchor="t" bIns="91425" lIns="91425" spcFirstLastPara="1" rIns="91425" wrap="square" tIns="91425">
            <a:noAutofit/>
          </a:bodyPr>
          <a:lstStyle>
            <a:lvl1pPr lvl="0" marR="0" algn="ctr">
              <a:lnSpc>
                <a:spcPct val="100000"/>
              </a:lnSpc>
              <a:spcBef>
                <a:spcPts val="640"/>
              </a:spcBef>
              <a:spcAft>
                <a:spcPts val="0"/>
              </a:spcAft>
              <a:buClr>
                <a:srgbClr val="888888"/>
              </a:buClr>
              <a:buSzPts val="3200"/>
              <a:buFont typeface="Arial"/>
              <a:buNone/>
              <a:defRPr b="0" i="0" sz="3200" u="none" cap="none" strike="noStrike">
                <a:solidFill>
                  <a:srgbClr val="888888"/>
                </a:solidFill>
                <a:latin typeface="Calibri"/>
                <a:ea typeface="Calibri"/>
                <a:cs typeface="Calibri"/>
                <a:sym typeface="Calibri"/>
              </a:defRPr>
            </a:lvl1pPr>
            <a:lvl2pPr lvl="1" marR="0" algn="ctr">
              <a:lnSpc>
                <a:spcPct val="100000"/>
              </a:lnSpc>
              <a:spcBef>
                <a:spcPts val="560"/>
              </a:spcBef>
              <a:spcAft>
                <a:spcPts val="0"/>
              </a:spcAft>
              <a:buClr>
                <a:srgbClr val="888888"/>
              </a:buClr>
              <a:buSzPts val="2800"/>
              <a:buFont typeface="Arial"/>
              <a:buNone/>
              <a:defRPr b="0" i="0" sz="2800" u="none" cap="none" strike="noStrike">
                <a:solidFill>
                  <a:srgbClr val="888888"/>
                </a:solidFill>
                <a:latin typeface="Calibri"/>
                <a:ea typeface="Calibri"/>
                <a:cs typeface="Calibri"/>
                <a:sym typeface="Calibri"/>
              </a:defRPr>
            </a:lvl2pPr>
            <a:lvl3pPr lvl="2" marR="0" algn="ctr">
              <a:lnSpc>
                <a:spcPct val="100000"/>
              </a:lnSpc>
              <a:spcBef>
                <a:spcPts val="480"/>
              </a:spcBef>
              <a:spcAft>
                <a:spcPts val="0"/>
              </a:spcAft>
              <a:buClr>
                <a:srgbClr val="888888"/>
              </a:buClr>
              <a:buSzPts val="2400"/>
              <a:buFont typeface="Arial"/>
              <a:buNone/>
              <a:defRPr b="0" i="0" sz="2400" u="none" cap="none" strike="noStrike">
                <a:solidFill>
                  <a:srgbClr val="888888"/>
                </a:solidFill>
                <a:latin typeface="Calibri"/>
                <a:ea typeface="Calibri"/>
                <a:cs typeface="Calibri"/>
                <a:sym typeface="Calibri"/>
              </a:defRPr>
            </a:lvl3pPr>
            <a:lvl4pPr lvl="3" marR="0" algn="ctr">
              <a:lnSpc>
                <a:spcPct val="100000"/>
              </a:lnSpc>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4pPr>
            <a:lvl5pPr lvl="4" marR="0" algn="ctr">
              <a:lnSpc>
                <a:spcPct val="100000"/>
              </a:lnSpc>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5pPr>
            <a:lvl6pPr lvl="5" marR="0" algn="ctr">
              <a:lnSpc>
                <a:spcPct val="100000"/>
              </a:lnSpc>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6pPr>
            <a:lvl7pPr lvl="6" marR="0" algn="ctr">
              <a:lnSpc>
                <a:spcPct val="100000"/>
              </a:lnSpc>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7pPr>
            <a:lvl8pPr lvl="7" marR="0" algn="ctr">
              <a:lnSpc>
                <a:spcPct val="100000"/>
              </a:lnSpc>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8pPr>
            <a:lvl9pPr lvl="8" marR="0" algn="ctr">
              <a:lnSpc>
                <a:spcPct val="100000"/>
              </a:lnSpc>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9pPr>
          </a:lstStyle>
          <a:p/>
        </p:txBody>
      </p:sp>
      <p:sp>
        <p:nvSpPr>
          <p:cNvPr id="14" name="Google Shape;14;p2"/>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 name="Google Shape;15;p2"/>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lvl="0" marR="0" algn="ctr">
              <a:lnSpc>
                <a:spcPct val="100000"/>
              </a:lnSpc>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6" name="Google Shape;16;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1"/>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lvl="0" marR="0" algn="ctr">
              <a:lnSpc>
                <a:spcPct val="10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p:txBody>
      </p:sp>
      <p:sp>
        <p:nvSpPr>
          <p:cNvPr id="70" name="Google Shape;70;p11"/>
          <p:cNvSpPr txBox="1"/>
          <p:nvPr>
            <p:ph idx="1" type="body"/>
          </p:nvPr>
        </p:nvSpPr>
        <p:spPr>
          <a:xfrm rot="5400000">
            <a:off x="2309018" y="-251619"/>
            <a:ext cx="4525963" cy="8229600"/>
          </a:xfrm>
          <a:prstGeom prst="rect">
            <a:avLst/>
          </a:prstGeom>
          <a:noFill/>
          <a:ln>
            <a:noFill/>
          </a:ln>
        </p:spPr>
        <p:txBody>
          <a:bodyPr anchorCtr="0" anchor="t" bIns="91425" lIns="91425" spcFirstLastPara="1" rIns="91425" wrap="square" tIns="91425">
            <a:noAutofit/>
          </a:bodyPr>
          <a:lstStyle>
            <a:lvl1pPr indent="-431800" lvl="0" marL="457200" marR="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71" name="Google Shape;71;p11"/>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2" name="Google Shape;72;p11"/>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lvl="0" marR="0" algn="ctr">
              <a:lnSpc>
                <a:spcPct val="100000"/>
              </a:lnSpc>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3" name="Google Shape;73;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2"/>
          <p:cNvSpPr txBox="1"/>
          <p:nvPr>
            <p:ph type="title"/>
          </p:nvPr>
        </p:nvSpPr>
        <p:spPr>
          <a:xfrm rot="5400000">
            <a:off x="4732337" y="2171700"/>
            <a:ext cx="5851525" cy="2057400"/>
          </a:xfrm>
          <a:prstGeom prst="rect">
            <a:avLst/>
          </a:prstGeom>
          <a:noFill/>
          <a:ln>
            <a:noFill/>
          </a:ln>
        </p:spPr>
        <p:txBody>
          <a:bodyPr anchorCtr="0" anchor="ctr" bIns="91425" lIns="91425" spcFirstLastPara="1" rIns="91425" wrap="square" tIns="91425">
            <a:noAutofit/>
          </a:bodyPr>
          <a:lstStyle>
            <a:lvl1pPr lvl="0" marR="0" algn="ctr">
              <a:lnSpc>
                <a:spcPct val="10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p:txBody>
      </p:sp>
      <p:sp>
        <p:nvSpPr>
          <p:cNvPr id="76" name="Google Shape;76;p12"/>
          <p:cNvSpPr txBox="1"/>
          <p:nvPr>
            <p:ph idx="1" type="body"/>
          </p:nvPr>
        </p:nvSpPr>
        <p:spPr>
          <a:xfrm rot="5400000">
            <a:off x="541338" y="190501"/>
            <a:ext cx="5851525" cy="6019800"/>
          </a:xfrm>
          <a:prstGeom prst="rect">
            <a:avLst/>
          </a:prstGeom>
          <a:noFill/>
          <a:ln>
            <a:noFill/>
          </a:ln>
        </p:spPr>
        <p:txBody>
          <a:bodyPr anchorCtr="0" anchor="t" bIns="91425" lIns="91425" spcFirstLastPara="1" rIns="91425" wrap="square" tIns="91425">
            <a:noAutofit/>
          </a:bodyPr>
          <a:lstStyle>
            <a:lvl1pPr indent="-431800" lvl="0" marL="457200" marR="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77" name="Google Shape;77;p12"/>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8" name="Google Shape;78;p12"/>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lvl="0" marR="0" algn="ctr">
              <a:lnSpc>
                <a:spcPct val="100000"/>
              </a:lnSpc>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9" name="Google Shape;79;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3"/>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lvl="0" marR="0" algn="ctr">
              <a:lnSpc>
                <a:spcPct val="10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p:txBody>
      </p:sp>
      <p:sp>
        <p:nvSpPr>
          <p:cNvPr id="19" name="Google Shape;19;p3"/>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lvl1pPr indent="-431800" lvl="0" marL="457200" marR="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20" name="Google Shape;20;p3"/>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1" name="Google Shape;21;p3"/>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lvl="0" marR="0" algn="ctr">
              <a:lnSpc>
                <a:spcPct val="100000"/>
              </a:lnSpc>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2" name="Google Shape;22;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4"/>
          <p:cNvSpPr txBox="1"/>
          <p:nvPr>
            <p:ph type="title"/>
          </p:nvPr>
        </p:nvSpPr>
        <p:spPr>
          <a:xfrm>
            <a:off x="722313" y="4406900"/>
            <a:ext cx="7772400" cy="1362075"/>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chemeClr val="dk1"/>
              </a:buClr>
              <a:buSzPts val="4000"/>
              <a:buFont typeface="Calibri"/>
              <a:buNone/>
              <a:defRPr b="1" i="0" sz="4000" u="none" cap="none" strike="noStrike">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p:txBody>
      </p:sp>
      <p:sp>
        <p:nvSpPr>
          <p:cNvPr id="25" name="Google Shape;25;p4"/>
          <p:cNvSpPr txBox="1"/>
          <p:nvPr>
            <p:ph idx="1" type="body"/>
          </p:nvPr>
        </p:nvSpPr>
        <p:spPr>
          <a:xfrm>
            <a:off x="722313" y="2906713"/>
            <a:ext cx="7772400" cy="1500187"/>
          </a:xfrm>
          <a:prstGeom prst="rect">
            <a:avLst/>
          </a:prstGeom>
          <a:noFill/>
          <a:ln>
            <a:noFill/>
          </a:ln>
        </p:spPr>
        <p:txBody>
          <a:bodyPr anchorCtr="0" anchor="b" bIns="91425" lIns="91425" spcFirstLastPara="1" rIns="91425" wrap="square" tIns="91425">
            <a:noAutofit/>
          </a:bodyPr>
          <a:lstStyle>
            <a:lvl1pPr indent="-228600" lvl="0" marL="457200" marR="0" algn="l">
              <a:lnSpc>
                <a:spcPct val="100000"/>
              </a:lnSpc>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1pPr>
            <a:lvl2pPr indent="-228600" lvl="1" marL="914400" marR="0" algn="l">
              <a:lnSpc>
                <a:spcPct val="100000"/>
              </a:lnSpc>
              <a:spcBef>
                <a:spcPts val="36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2pPr>
            <a:lvl3pPr indent="-228600" lvl="2" marL="1371600" marR="0" algn="l">
              <a:lnSpc>
                <a:spcPct val="100000"/>
              </a:lnSpc>
              <a:spcBef>
                <a:spcPts val="32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3pPr>
            <a:lvl4pPr indent="-228600" lvl="3" marL="1828800" marR="0" algn="l">
              <a:lnSpc>
                <a:spcPct val="100000"/>
              </a:lnSpc>
              <a:spcBef>
                <a:spcPts val="280"/>
              </a:spcBef>
              <a:spcAft>
                <a:spcPts val="0"/>
              </a:spcAft>
              <a:buClr>
                <a:srgbClr val="888888"/>
              </a:buClr>
              <a:buSzPts val="1400"/>
              <a:buFont typeface="Arial"/>
              <a:buNone/>
              <a:defRPr b="0" i="0" sz="1400" u="none" cap="none" strike="noStrike">
                <a:solidFill>
                  <a:srgbClr val="888888"/>
                </a:solidFill>
                <a:latin typeface="Calibri"/>
                <a:ea typeface="Calibri"/>
                <a:cs typeface="Calibri"/>
                <a:sym typeface="Calibri"/>
              </a:defRPr>
            </a:lvl4pPr>
            <a:lvl5pPr indent="-228600" lvl="4" marL="2286000" marR="0" algn="l">
              <a:lnSpc>
                <a:spcPct val="100000"/>
              </a:lnSpc>
              <a:spcBef>
                <a:spcPts val="280"/>
              </a:spcBef>
              <a:spcAft>
                <a:spcPts val="0"/>
              </a:spcAft>
              <a:buClr>
                <a:srgbClr val="888888"/>
              </a:buClr>
              <a:buSzPts val="1400"/>
              <a:buFont typeface="Arial"/>
              <a:buNone/>
              <a:defRPr b="0" i="0" sz="1400" u="none" cap="none" strike="noStrike">
                <a:solidFill>
                  <a:srgbClr val="888888"/>
                </a:solidFill>
                <a:latin typeface="Calibri"/>
                <a:ea typeface="Calibri"/>
                <a:cs typeface="Calibri"/>
                <a:sym typeface="Calibri"/>
              </a:defRPr>
            </a:lvl5pPr>
            <a:lvl6pPr indent="-228600" lvl="5" marL="2743200" marR="0" algn="l">
              <a:lnSpc>
                <a:spcPct val="100000"/>
              </a:lnSpc>
              <a:spcBef>
                <a:spcPts val="280"/>
              </a:spcBef>
              <a:spcAft>
                <a:spcPts val="0"/>
              </a:spcAft>
              <a:buClr>
                <a:srgbClr val="888888"/>
              </a:buClr>
              <a:buSzPts val="1400"/>
              <a:buFont typeface="Arial"/>
              <a:buNone/>
              <a:defRPr b="0" i="0" sz="1400" u="none" cap="none" strike="noStrike">
                <a:solidFill>
                  <a:srgbClr val="888888"/>
                </a:solidFill>
                <a:latin typeface="Calibri"/>
                <a:ea typeface="Calibri"/>
                <a:cs typeface="Calibri"/>
                <a:sym typeface="Calibri"/>
              </a:defRPr>
            </a:lvl6pPr>
            <a:lvl7pPr indent="-228600" lvl="6" marL="3200400" marR="0" algn="l">
              <a:lnSpc>
                <a:spcPct val="100000"/>
              </a:lnSpc>
              <a:spcBef>
                <a:spcPts val="280"/>
              </a:spcBef>
              <a:spcAft>
                <a:spcPts val="0"/>
              </a:spcAft>
              <a:buClr>
                <a:srgbClr val="888888"/>
              </a:buClr>
              <a:buSzPts val="1400"/>
              <a:buFont typeface="Arial"/>
              <a:buNone/>
              <a:defRPr b="0" i="0" sz="1400" u="none" cap="none" strike="noStrike">
                <a:solidFill>
                  <a:srgbClr val="888888"/>
                </a:solidFill>
                <a:latin typeface="Calibri"/>
                <a:ea typeface="Calibri"/>
                <a:cs typeface="Calibri"/>
                <a:sym typeface="Calibri"/>
              </a:defRPr>
            </a:lvl7pPr>
            <a:lvl8pPr indent="-228600" lvl="7" marL="3657600" marR="0" algn="l">
              <a:lnSpc>
                <a:spcPct val="100000"/>
              </a:lnSpc>
              <a:spcBef>
                <a:spcPts val="280"/>
              </a:spcBef>
              <a:spcAft>
                <a:spcPts val="0"/>
              </a:spcAft>
              <a:buClr>
                <a:srgbClr val="888888"/>
              </a:buClr>
              <a:buSzPts val="1400"/>
              <a:buFont typeface="Arial"/>
              <a:buNone/>
              <a:defRPr b="0" i="0" sz="1400" u="none" cap="none" strike="noStrike">
                <a:solidFill>
                  <a:srgbClr val="888888"/>
                </a:solidFill>
                <a:latin typeface="Calibri"/>
                <a:ea typeface="Calibri"/>
                <a:cs typeface="Calibri"/>
                <a:sym typeface="Calibri"/>
              </a:defRPr>
            </a:lvl8pPr>
            <a:lvl9pPr indent="-228600" lvl="8" marL="4114800" marR="0" algn="l">
              <a:lnSpc>
                <a:spcPct val="100000"/>
              </a:lnSpc>
              <a:spcBef>
                <a:spcPts val="280"/>
              </a:spcBef>
              <a:spcAft>
                <a:spcPts val="0"/>
              </a:spcAft>
              <a:buClr>
                <a:srgbClr val="888888"/>
              </a:buClr>
              <a:buSzPts val="1400"/>
              <a:buFont typeface="Arial"/>
              <a:buNone/>
              <a:defRPr b="0" i="0" sz="1400" u="none" cap="none" strike="noStrike">
                <a:solidFill>
                  <a:srgbClr val="888888"/>
                </a:solidFill>
                <a:latin typeface="Calibri"/>
                <a:ea typeface="Calibri"/>
                <a:cs typeface="Calibri"/>
                <a:sym typeface="Calibri"/>
              </a:defRPr>
            </a:lvl9pPr>
          </a:lstStyle>
          <a:p/>
        </p:txBody>
      </p:sp>
      <p:sp>
        <p:nvSpPr>
          <p:cNvPr id="26" name="Google Shape;26;p4"/>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7" name="Google Shape;27;p4"/>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lvl="0" marR="0" algn="ctr">
              <a:lnSpc>
                <a:spcPct val="100000"/>
              </a:lnSpc>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8" name="Google Shape;28;p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5"/>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lvl="0" marR="0" algn="ctr">
              <a:lnSpc>
                <a:spcPct val="10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p:txBody>
      </p:sp>
      <p:sp>
        <p:nvSpPr>
          <p:cNvPr id="31" name="Google Shape;31;p5"/>
          <p:cNvSpPr txBox="1"/>
          <p:nvPr>
            <p:ph idx="1" type="body"/>
          </p:nvPr>
        </p:nvSpPr>
        <p:spPr>
          <a:xfrm>
            <a:off x="457200" y="1600200"/>
            <a:ext cx="4038600" cy="4525963"/>
          </a:xfrm>
          <a:prstGeom prst="rect">
            <a:avLst/>
          </a:prstGeom>
          <a:noFill/>
          <a:ln>
            <a:noFill/>
          </a:ln>
        </p:spPr>
        <p:txBody>
          <a:bodyPr anchorCtr="0" anchor="t" bIns="91425" lIns="91425" spcFirstLastPara="1" rIns="91425" wrap="square" tIns="91425">
            <a:noAutofit/>
          </a:bodyPr>
          <a:lstStyle>
            <a:lvl1pPr indent="-406400" lvl="0" marL="457200" marR="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algn="l">
              <a:lnSpc>
                <a:spcPct val="100000"/>
              </a:lnSpc>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algn="l">
              <a:lnSpc>
                <a:spcPct val="100000"/>
              </a:lnSpc>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algn="l">
              <a:lnSpc>
                <a:spcPct val="100000"/>
              </a:lnSpc>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algn="l">
              <a:lnSpc>
                <a:spcPct val="100000"/>
              </a:lnSpc>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algn="l">
              <a:lnSpc>
                <a:spcPct val="100000"/>
              </a:lnSpc>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algn="l">
              <a:lnSpc>
                <a:spcPct val="100000"/>
              </a:lnSpc>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32" name="Google Shape;32;p5"/>
          <p:cNvSpPr txBox="1"/>
          <p:nvPr>
            <p:ph idx="2" type="body"/>
          </p:nvPr>
        </p:nvSpPr>
        <p:spPr>
          <a:xfrm>
            <a:off x="4648200" y="1600200"/>
            <a:ext cx="4038600" cy="4525963"/>
          </a:xfrm>
          <a:prstGeom prst="rect">
            <a:avLst/>
          </a:prstGeom>
          <a:noFill/>
          <a:ln>
            <a:noFill/>
          </a:ln>
        </p:spPr>
        <p:txBody>
          <a:bodyPr anchorCtr="0" anchor="t" bIns="91425" lIns="91425" spcFirstLastPara="1" rIns="91425" wrap="square" tIns="91425">
            <a:noAutofit/>
          </a:bodyPr>
          <a:lstStyle>
            <a:lvl1pPr indent="-406400" lvl="0" marL="457200" marR="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algn="l">
              <a:lnSpc>
                <a:spcPct val="100000"/>
              </a:lnSpc>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algn="l">
              <a:lnSpc>
                <a:spcPct val="100000"/>
              </a:lnSpc>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algn="l">
              <a:lnSpc>
                <a:spcPct val="100000"/>
              </a:lnSpc>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algn="l">
              <a:lnSpc>
                <a:spcPct val="100000"/>
              </a:lnSpc>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algn="l">
              <a:lnSpc>
                <a:spcPct val="100000"/>
              </a:lnSpc>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algn="l">
              <a:lnSpc>
                <a:spcPct val="100000"/>
              </a:lnSpc>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33" name="Google Shape;33;p5"/>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4" name="Google Shape;34;p5"/>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lvl="0" marR="0" algn="ctr">
              <a:lnSpc>
                <a:spcPct val="100000"/>
              </a:lnSpc>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5" name="Google Shape;35;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6"/>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lvl="0" marR="0" algn="ctr">
              <a:lnSpc>
                <a:spcPct val="10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p:txBody>
      </p:sp>
      <p:sp>
        <p:nvSpPr>
          <p:cNvPr id="38" name="Google Shape;38;p6"/>
          <p:cNvSpPr txBox="1"/>
          <p:nvPr>
            <p:ph idx="1" type="body"/>
          </p:nvPr>
        </p:nvSpPr>
        <p:spPr>
          <a:xfrm>
            <a:off x="457200" y="1535113"/>
            <a:ext cx="4040188" cy="639762"/>
          </a:xfrm>
          <a:prstGeom prst="rect">
            <a:avLst/>
          </a:prstGeom>
          <a:noFill/>
          <a:ln>
            <a:noFill/>
          </a:ln>
        </p:spPr>
        <p:txBody>
          <a:bodyPr anchorCtr="0" anchor="b" bIns="91425" lIns="91425" spcFirstLastPara="1" rIns="91425" wrap="square" tIns="91425">
            <a:noAutofit/>
          </a:bodyPr>
          <a:lstStyle>
            <a:lvl1pPr indent="-228600" lvl="0" marL="457200" marR="0" algn="l">
              <a:lnSpc>
                <a:spcPct val="100000"/>
              </a:lnSpc>
              <a:spcBef>
                <a:spcPts val="480"/>
              </a:spcBef>
              <a:spcAft>
                <a:spcPts val="0"/>
              </a:spcAft>
              <a:buClr>
                <a:schemeClr val="dk1"/>
              </a:buClr>
              <a:buSzPts val="2400"/>
              <a:buFont typeface="Arial"/>
              <a:buNone/>
              <a:defRPr b="1" i="0" sz="2400" u="none" cap="none" strike="noStrike">
                <a:solidFill>
                  <a:schemeClr val="dk1"/>
                </a:solidFill>
                <a:latin typeface="Calibri"/>
                <a:ea typeface="Calibri"/>
                <a:cs typeface="Calibri"/>
                <a:sym typeface="Calibri"/>
              </a:defRPr>
            </a:lvl1pPr>
            <a:lvl2pPr indent="-228600" lvl="1" marL="914400" marR="0" algn="l">
              <a:lnSpc>
                <a:spcPct val="100000"/>
              </a:lnSpc>
              <a:spcBef>
                <a:spcPts val="4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algn="l">
              <a:lnSpc>
                <a:spcPct val="100000"/>
              </a:lnSpc>
              <a:spcBef>
                <a:spcPts val="36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algn="l">
              <a:lnSpc>
                <a:spcPct val="100000"/>
              </a:lnSpc>
              <a:spcBef>
                <a:spcPts val="32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algn="l">
              <a:lnSpc>
                <a:spcPct val="100000"/>
              </a:lnSpc>
              <a:spcBef>
                <a:spcPts val="32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algn="l">
              <a:lnSpc>
                <a:spcPct val="100000"/>
              </a:lnSpc>
              <a:spcBef>
                <a:spcPts val="32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algn="l">
              <a:lnSpc>
                <a:spcPct val="100000"/>
              </a:lnSpc>
              <a:spcBef>
                <a:spcPts val="32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algn="l">
              <a:lnSpc>
                <a:spcPct val="100000"/>
              </a:lnSpc>
              <a:spcBef>
                <a:spcPts val="32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algn="l">
              <a:lnSpc>
                <a:spcPct val="100000"/>
              </a:lnSpc>
              <a:spcBef>
                <a:spcPts val="32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
        <p:nvSpPr>
          <p:cNvPr id="39" name="Google Shape;39;p6"/>
          <p:cNvSpPr txBox="1"/>
          <p:nvPr>
            <p:ph idx="2" type="body"/>
          </p:nvPr>
        </p:nvSpPr>
        <p:spPr>
          <a:xfrm>
            <a:off x="457200" y="2174875"/>
            <a:ext cx="4040188" cy="3951288"/>
          </a:xfrm>
          <a:prstGeom prst="rect">
            <a:avLst/>
          </a:prstGeom>
          <a:noFill/>
          <a:ln>
            <a:noFill/>
          </a:ln>
        </p:spPr>
        <p:txBody>
          <a:bodyPr anchorCtr="0" anchor="t" bIns="91425" lIns="91425" spcFirstLastPara="1" rIns="91425" wrap="square" tIns="91425">
            <a:noAutofit/>
          </a:bodyPr>
          <a:lstStyle>
            <a:lvl1pPr indent="-381000" lvl="0" marL="457200" marR="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1pPr>
            <a:lvl2pPr indent="-355600" lvl="1" marL="9144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2pPr>
            <a:lvl3pPr indent="-342900" lvl="2" marL="1371600" marR="0" algn="l">
              <a:lnSpc>
                <a:spcPct val="100000"/>
              </a:lnSpc>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3pPr>
            <a:lvl4pPr indent="-330200" lvl="3" marL="1828800" marR="0" algn="l">
              <a:lnSpc>
                <a:spcPct val="100000"/>
              </a:lnSpc>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4pPr>
            <a:lvl5pPr indent="-330200" lvl="4" marL="2286000" marR="0" algn="l">
              <a:lnSpc>
                <a:spcPct val="100000"/>
              </a:lnSpc>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5pPr>
            <a:lvl6pPr indent="-330200" lvl="5" marL="2743200" marR="0" algn="l">
              <a:lnSpc>
                <a:spcPct val="100000"/>
              </a:lnSpc>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6pPr>
            <a:lvl7pPr indent="-330200" lvl="6" marL="3200400" marR="0" algn="l">
              <a:lnSpc>
                <a:spcPct val="100000"/>
              </a:lnSpc>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7pPr>
            <a:lvl8pPr indent="-330200" lvl="7" marL="3657600" marR="0" algn="l">
              <a:lnSpc>
                <a:spcPct val="100000"/>
              </a:lnSpc>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8pPr>
            <a:lvl9pPr indent="-330200" lvl="8" marL="4114800" marR="0" algn="l">
              <a:lnSpc>
                <a:spcPct val="100000"/>
              </a:lnSpc>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9pPr>
          </a:lstStyle>
          <a:p/>
        </p:txBody>
      </p:sp>
      <p:sp>
        <p:nvSpPr>
          <p:cNvPr id="40" name="Google Shape;40;p6"/>
          <p:cNvSpPr txBox="1"/>
          <p:nvPr>
            <p:ph idx="3" type="body"/>
          </p:nvPr>
        </p:nvSpPr>
        <p:spPr>
          <a:xfrm>
            <a:off x="4645025" y="1535113"/>
            <a:ext cx="4041775" cy="639762"/>
          </a:xfrm>
          <a:prstGeom prst="rect">
            <a:avLst/>
          </a:prstGeom>
          <a:noFill/>
          <a:ln>
            <a:noFill/>
          </a:ln>
        </p:spPr>
        <p:txBody>
          <a:bodyPr anchorCtr="0" anchor="b" bIns="91425" lIns="91425" spcFirstLastPara="1" rIns="91425" wrap="square" tIns="91425">
            <a:noAutofit/>
          </a:bodyPr>
          <a:lstStyle>
            <a:lvl1pPr indent="-228600" lvl="0" marL="457200" marR="0" algn="l">
              <a:lnSpc>
                <a:spcPct val="100000"/>
              </a:lnSpc>
              <a:spcBef>
                <a:spcPts val="480"/>
              </a:spcBef>
              <a:spcAft>
                <a:spcPts val="0"/>
              </a:spcAft>
              <a:buClr>
                <a:schemeClr val="dk1"/>
              </a:buClr>
              <a:buSzPts val="2400"/>
              <a:buFont typeface="Arial"/>
              <a:buNone/>
              <a:defRPr b="1" i="0" sz="2400" u="none" cap="none" strike="noStrike">
                <a:solidFill>
                  <a:schemeClr val="dk1"/>
                </a:solidFill>
                <a:latin typeface="Calibri"/>
                <a:ea typeface="Calibri"/>
                <a:cs typeface="Calibri"/>
                <a:sym typeface="Calibri"/>
              </a:defRPr>
            </a:lvl1pPr>
            <a:lvl2pPr indent="-228600" lvl="1" marL="914400" marR="0" algn="l">
              <a:lnSpc>
                <a:spcPct val="100000"/>
              </a:lnSpc>
              <a:spcBef>
                <a:spcPts val="4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algn="l">
              <a:lnSpc>
                <a:spcPct val="100000"/>
              </a:lnSpc>
              <a:spcBef>
                <a:spcPts val="36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algn="l">
              <a:lnSpc>
                <a:spcPct val="100000"/>
              </a:lnSpc>
              <a:spcBef>
                <a:spcPts val="32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algn="l">
              <a:lnSpc>
                <a:spcPct val="100000"/>
              </a:lnSpc>
              <a:spcBef>
                <a:spcPts val="32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algn="l">
              <a:lnSpc>
                <a:spcPct val="100000"/>
              </a:lnSpc>
              <a:spcBef>
                <a:spcPts val="32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algn="l">
              <a:lnSpc>
                <a:spcPct val="100000"/>
              </a:lnSpc>
              <a:spcBef>
                <a:spcPts val="32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algn="l">
              <a:lnSpc>
                <a:spcPct val="100000"/>
              </a:lnSpc>
              <a:spcBef>
                <a:spcPts val="32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algn="l">
              <a:lnSpc>
                <a:spcPct val="100000"/>
              </a:lnSpc>
              <a:spcBef>
                <a:spcPts val="32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
        <p:nvSpPr>
          <p:cNvPr id="41" name="Google Shape;41;p6"/>
          <p:cNvSpPr txBox="1"/>
          <p:nvPr>
            <p:ph idx="4" type="body"/>
          </p:nvPr>
        </p:nvSpPr>
        <p:spPr>
          <a:xfrm>
            <a:off x="4645025" y="2174875"/>
            <a:ext cx="4041775" cy="3951288"/>
          </a:xfrm>
          <a:prstGeom prst="rect">
            <a:avLst/>
          </a:prstGeom>
          <a:noFill/>
          <a:ln>
            <a:noFill/>
          </a:ln>
        </p:spPr>
        <p:txBody>
          <a:bodyPr anchorCtr="0" anchor="t" bIns="91425" lIns="91425" spcFirstLastPara="1" rIns="91425" wrap="square" tIns="91425">
            <a:noAutofit/>
          </a:bodyPr>
          <a:lstStyle>
            <a:lvl1pPr indent="-381000" lvl="0" marL="457200" marR="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1pPr>
            <a:lvl2pPr indent="-355600" lvl="1" marL="9144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2pPr>
            <a:lvl3pPr indent="-342900" lvl="2" marL="1371600" marR="0" algn="l">
              <a:lnSpc>
                <a:spcPct val="100000"/>
              </a:lnSpc>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3pPr>
            <a:lvl4pPr indent="-330200" lvl="3" marL="1828800" marR="0" algn="l">
              <a:lnSpc>
                <a:spcPct val="100000"/>
              </a:lnSpc>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4pPr>
            <a:lvl5pPr indent="-330200" lvl="4" marL="2286000" marR="0" algn="l">
              <a:lnSpc>
                <a:spcPct val="100000"/>
              </a:lnSpc>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5pPr>
            <a:lvl6pPr indent="-330200" lvl="5" marL="2743200" marR="0" algn="l">
              <a:lnSpc>
                <a:spcPct val="100000"/>
              </a:lnSpc>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6pPr>
            <a:lvl7pPr indent="-330200" lvl="6" marL="3200400" marR="0" algn="l">
              <a:lnSpc>
                <a:spcPct val="100000"/>
              </a:lnSpc>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7pPr>
            <a:lvl8pPr indent="-330200" lvl="7" marL="3657600" marR="0" algn="l">
              <a:lnSpc>
                <a:spcPct val="100000"/>
              </a:lnSpc>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8pPr>
            <a:lvl9pPr indent="-330200" lvl="8" marL="4114800" marR="0" algn="l">
              <a:lnSpc>
                <a:spcPct val="100000"/>
              </a:lnSpc>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9pPr>
          </a:lstStyle>
          <a:p/>
        </p:txBody>
      </p:sp>
      <p:sp>
        <p:nvSpPr>
          <p:cNvPr id="42" name="Google Shape;42;p6"/>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3" name="Google Shape;43;p6"/>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lvl="0" marR="0" algn="ctr">
              <a:lnSpc>
                <a:spcPct val="100000"/>
              </a:lnSpc>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4" name="Google Shape;44;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7"/>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lvl="0" marR="0" algn="ctr">
              <a:lnSpc>
                <a:spcPct val="10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p:txBody>
      </p:sp>
      <p:sp>
        <p:nvSpPr>
          <p:cNvPr id="47" name="Google Shape;47;p7"/>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8" name="Google Shape;48;p7"/>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lvl="0" marR="0" algn="ctr">
              <a:lnSpc>
                <a:spcPct val="100000"/>
              </a:lnSpc>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9" name="Google Shape;49;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8"/>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2" name="Google Shape;52;p8"/>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lvl="0" marR="0" algn="ctr">
              <a:lnSpc>
                <a:spcPct val="100000"/>
              </a:lnSpc>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3" name="Google Shape;53;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9"/>
          <p:cNvSpPr txBox="1"/>
          <p:nvPr>
            <p:ph type="title"/>
          </p:nvPr>
        </p:nvSpPr>
        <p:spPr>
          <a:xfrm>
            <a:off x="457200" y="273050"/>
            <a:ext cx="3008313" cy="1162050"/>
          </a:xfrm>
          <a:prstGeom prst="rect">
            <a:avLst/>
          </a:prstGeom>
          <a:noFill/>
          <a:ln>
            <a:noFill/>
          </a:ln>
        </p:spPr>
        <p:txBody>
          <a:bodyPr anchorCtr="0" anchor="b" bIns="91425" lIns="91425" spcFirstLastPara="1" rIns="91425" wrap="square" tIns="91425">
            <a:noAutofit/>
          </a:bodyPr>
          <a:lstStyle>
            <a:lvl1pPr lvl="0" marR="0" algn="l">
              <a:lnSpc>
                <a:spcPct val="100000"/>
              </a:lnSpc>
              <a:spcBef>
                <a:spcPts val="0"/>
              </a:spcBef>
              <a:spcAft>
                <a:spcPts val="0"/>
              </a:spcAft>
              <a:buClr>
                <a:schemeClr val="dk1"/>
              </a:buClr>
              <a:buSzPts val="2000"/>
              <a:buFont typeface="Calibri"/>
              <a:buNone/>
              <a:defRPr b="1" i="0" sz="2000" u="none" cap="none" strike="noStrike">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p:txBody>
      </p:sp>
      <p:sp>
        <p:nvSpPr>
          <p:cNvPr id="56" name="Google Shape;56;p9"/>
          <p:cNvSpPr txBox="1"/>
          <p:nvPr>
            <p:ph idx="1" type="body"/>
          </p:nvPr>
        </p:nvSpPr>
        <p:spPr>
          <a:xfrm>
            <a:off x="3575050" y="273050"/>
            <a:ext cx="5111750" cy="5853113"/>
          </a:xfrm>
          <a:prstGeom prst="rect">
            <a:avLst/>
          </a:prstGeom>
          <a:noFill/>
          <a:ln>
            <a:noFill/>
          </a:ln>
        </p:spPr>
        <p:txBody>
          <a:bodyPr anchorCtr="0" anchor="t" bIns="91425" lIns="91425" spcFirstLastPara="1" rIns="91425" wrap="square" tIns="91425">
            <a:noAutofit/>
          </a:bodyPr>
          <a:lstStyle>
            <a:lvl1pPr indent="-431800" lvl="0" marL="457200" marR="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57" name="Google Shape;57;p9"/>
          <p:cNvSpPr txBox="1"/>
          <p:nvPr>
            <p:ph idx="2" type="body"/>
          </p:nvPr>
        </p:nvSpPr>
        <p:spPr>
          <a:xfrm>
            <a:off x="457200" y="1435100"/>
            <a:ext cx="3008313" cy="4691063"/>
          </a:xfrm>
          <a:prstGeom prst="rect">
            <a:avLst/>
          </a:prstGeom>
          <a:noFill/>
          <a:ln>
            <a:noFill/>
          </a:ln>
        </p:spPr>
        <p:txBody>
          <a:bodyPr anchorCtr="0" anchor="t" bIns="91425" lIns="91425" spcFirstLastPara="1" rIns="91425" wrap="square" tIns="91425">
            <a:noAutofit/>
          </a:bodyPr>
          <a:lstStyle>
            <a:lvl1pPr indent="-228600" lvl="0" marL="457200" marR="0" algn="l">
              <a:lnSpc>
                <a:spcPct val="100000"/>
              </a:lnSpc>
              <a:spcBef>
                <a:spcPts val="28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1pPr>
            <a:lvl2pPr indent="-228600" lvl="1" marL="914400" marR="0" algn="l">
              <a:lnSpc>
                <a:spcPct val="100000"/>
              </a:lnSpc>
              <a:spcBef>
                <a:spcPts val="24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2pPr>
            <a:lvl3pPr indent="-228600" lvl="2" marL="1371600" marR="0" algn="l">
              <a:lnSpc>
                <a:spcPct val="100000"/>
              </a:lnSpc>
              <a:spcBef>
                <a:spcPts val="2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3pPr>
            <a:lvl4pPr indent="-228600" lvl="3" marL="1828800" marR="0" algn="l">
              <a:lnSpc>
                <a:spcPct val="100000"/>
              </a:lnSpc>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4pPr>
            <a:lvl5pPr indent="-228600" lvl="4" marL="2286000" marR="0" algn="l">
              <a:lnSpc>
                <a:spcPct val="100000"/>
              </a:lnSpc>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5pPr>
            <a:lvl6pPr indent="-228600" lvl="5" marL="2743200" marR="0" algn="l">
              <a:lnSpc>
                <a:spcPct val="100000"/>
              </a:lnSpc>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6pPr>
            <a:lvl7pPr indent="-228600" lvl="6" marL="3200400" marR="0" algn="l">
              <a:lnSpc>
                <a:spcPct val="100000"/>
              </a:lnSpc>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7pPr>
            <a:lvl8pPr indent="-228600" lvl="7" marL="3657600" marR="0" algn="l">
              <a:lnSpc>
                <a:spcPct val="100000"/>
              </a:lnSpc>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8pPr>
            <a:lvl9pPr indent="-228600" lvl="8" marL="4114800" marR="0" algn="l">
              <a:lnSpc>
                <a:spcPct val="100000"/>
              </a:lnSpc>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9pPr>
          </a:lstStyle>
          <a:p/>
        </p:txBody>
      </p:sp>
      <p:sp>
        <p:nvSpPr>
          <p:cNvPr id="58" name="Google Shape;58;p9"/>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9" name="Google Shape;59;p9"/>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lvl="0" marR="0" algn="ctr">
              <a:lnSpc>
                <a:spcPct val="100000"/>
              </a:lnSpc>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0" name="Google Shape;60;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0"/>
          <p:cNvSpPr txBox="1"/>
          <p:nvPr>
            <p:ph type="title"/>
          </p:nvPr>
        </p:nvSpPr>
        <p:spPr>
          <a:xfrm>
            <a:off x="1792288" y="4800600"/>
            <a:ext cx="5486400" cy="566738"/>
          </a:xfrm>
          <a:prstGeom prst="rect">
            <a:avLst/>
          </a:prstGeom>
          <a:noFill/>
          <a:ln>
            <a:noFill/>
          </a:ln>
        </p:spPr>
        <p:txBody>
          <a:bodyPr anchorCtr="0" anchor="b" bIns="91425" lIns="91425" spcFirstLastPara="1" rIns="91425" wrap="square" tIns="91425">
            <a:noAutofit/>
          </a:bodyPr>
          <a:lstStyle>
            <a:lvl1pPr lvl="0" marR="0" algn="l">
              <a:lnSpc>
                <a:spcPct val="100000"/>
              </a:lnSpc>
              <a:spcBef>
                <a:spcPts val="0"/>
              </a:spcBef>
              <a:spcAft>
                <a:spcPts val="0"/>
              </a:spcAft>
              <a:buClr>
                <a:schemeClr val="dk1"/>
              </a:buClr>
              <a:buSzPts val="2000"/>
              <a:buFont typeface="Calibri"/>
              <a:buNone/>
              <a:defRPr b="1" i="0" sz="2000" u="none" cap="none" strike="noStrike">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p:txBody>
      </p:sp>
      <p:sp>
        <p:nvSpPr>
          <p:cNvPr id="63" name="Google Shape;63;p10"/>
          <p:cNvSpPr/>
          <p:nvPr>
            <p:ph idx="2" type="pic"/>
          </p:nvPr>
        </p:nvSpPr>
        <p:spPr>
          <a:xfrm>
            <a:off x="1792288" y="612775"/>
            <a:ext cx="5486400" cy="4114800"/>
          </a:xfrm>
          <a:prstGeom prst="rect">
            <a:avLst/>
          </a:prstGeom>
          <a:noFill/>
          <a:ln>
            <a:noFill/>
          </a:ln>
        </p:spPr>
      </p:sp>
      <p:sp>
        <p:nvSpPr>
          <p:cNvPr id="64" name="Google Shape;64;p10"/>
          <p:cNvSpPr txBox="1"/>
          <p:nvPr>
            <p:ph idx="1" type="body"/>
          </p:nvPr>
        </p:nvSpPr>
        <p:spPr>
          <a:xfrm>
            <a:off x="1792288" y="5367338"/>
            <a:ext cx="5486400" cy="804862"/>
          </a:xfrm>
          <a:prstGeom prst="rect">
            <a:avLst/>
          </a:prstGeom>
          <a:noFill/>
          <a:ln>
            <a:noFill/>
          </a:ln>
        </p:spPr>
        <p:txBody>
          <a:bodyPr anchorCtr="0" anchor="t" bIns="91425" lIns="91425" spcFirstLastPara="1" rIns="91425" wrap="square" tIns="91425">
            <a:noAutofit/>
          </a:bodyPr>
          <a:lstStyle>
            <a:lvl1pPr indent="-228600" lvl="0" marL="457200" marR="0" algn="l">
              <a:lnSpc>
                <a:spcPct val="100000"/>
              </a:lnSpc>
              <a:spcBef>
                <a:spcPts val="28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1pPr>
            <a:lvl2pPr indent="-228600" lvl="1" marL="914400" marR="0" algn="l">
              <a:lnSpc>
                <a:spcPct val="100000"/>
              </a:lnSpc>
              <a:spcBef>
                <a:spcPts val="24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2pPr>
            <a:lvl3pPr indent="-228600" lvl="2" marL="1371600" marR="0" algn="l">
              <a:lnSpc>
                <a:spcPct val="100000"/>
              </a:lnSpc>
              <a:spcBef>
                <a:spcPts val="2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3pPr>
            <a:lvl4pPr indent="-228600" lvl="3" marL="1828800" marR="0" algn="l">
              <a:lnSpc>
                <a:spcPct val="100000"/>
              </a:lnSpc>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4pPr>
            <a:lvl5pPr indent="-228600" lvl="4" marL="2286000" marR="0" algn="l">
              <a:lnSpc>
                <a:spcPct val="100000"/>
              </a:lnSpc>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5pPr>
            <a:lvl6pPr indent="-228600" lvl="5" marL="2743200" marR="0" algn="l">
              <a:lnSpc>
                <a:spcPct val="100000"/>
              </a:lnSpc>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6pPr>
            <a:lvl7pPr indent="-228600" lvl="6" marL="3200400" marR="0" algn="l">
              <a:lnSpc>
                <a:spcPct val="100000"/>
              </a:lnSpc>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7pPr>
            <a:lvl8pPr indent="-228600" lvl="7" marL="3657600" marR="0" algn="l">
              <a:lnSpc>
                <a:spcPct val="100000"/>
              </a:lnSpc>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8pPr>
            <a:lvl9pPr indent="-228600" lvl="8" marL="4114800" marR="0" algn="l">
              <a:lnSpc>
                <a:spcPct val="100000"/>
              </a:lnSpc>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9pPr>
          </a:lstStyle>
          <a:p/>
        </p:txBody>
      </p:sp>
      <p:sp>
        <p:nvSpPr>
          <p:cNvPr id="65" name="Google Shape;65;p10"/>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6" name="Google Shape;66;p10"/>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lvl="0" marR="0" algn="ctr">
              <a:lnSpc>
                <a:spcPct val="100000"/>
              </a:lnSpc>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7" name="Google Shape;67;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lvl="0" marR="0" rtl="0" algn="ctr">
              <a:lnSpc>
                <a:spcPct val="100000"/>
              </a:lnSpc>
              <a:spcBef>
                <a:spcPts val="0"/>
              </a:spcBef>
              <a:spcAft>
                <a:spcPts val="0"/>
              </a:spcAft>
              <a:buClr>
                <a:srgbClr val="E2231A"/>
              </a:buClr>
              <a:buSzPts val="4400"/>
              <a:buFont typeface="Calibri"/>
              <a:buNone/>
              <a:defRPr b="0" i="0" sz="4400" u="none" cap="none" strike="noStrike">
                <a:solidFill>
                  <a:srgbClr val="E2231A"/>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1"/>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mc:AlternateContent>
    <mc:Choice Requires="p14">
      <p:transition spd="slow" p14:dur="1000">
        <p:push/>
      </p:transition>
    </mc:Choice>
    <mc:Fallback>
      <p:transition spd="slow">
        <p:fade/>
      </p:transition>
    </mc:Fallback>
  </mc:AlternateConten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3.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3.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3.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1.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1.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3.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1.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3.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3.jp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3.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3.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3.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3.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1.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3"/>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888888"/>
              </a:buClr>
              <a:buSzPts val="3200"/>
              <a:buFont typeface="Arial"/>
              <a:buNone/>
            </a:pPr>
            <a:r>
              <a:t/>
            </a:r>
            <a:endParaRPr b="0" i="0" sz="1400" u="none" cap="none" strike="noStrike">
              <a:solidFill>
                <a:srgbClr val="888888"/>
              </a:solidFill>
              <a:latin typeface="Calibri"/>
              <a:ea typeface="Calibri"/>
              <a:cs typeface="Calibri"/>
              <a:sym typeface="Calibri"/>
            </a:endParaRPr>
          </a:p>
        </p:txBody>
      </p:sp>
      <p:sp>
        <p:nvSpPr>
          <p:cNvPr id="85" name="Google Shape;85;p13"/>
          <p:cNvSpPr/>
          <p:nvPr/>
        </p:nvSpPr>
        <p:spPr>
          <a:xfrm>
            <a:off x="1000100" y="6215082"/>
            <a:ext cx="1214446" cy="500066"/>
          </a:xfrm>
          <a:prstGeom prst="rect">
            <a:avLst/>
          </a:prstGeom>
          <a:solidFill>
            <a:schemeClr val="lt1"/>
          </a:solidFill>
          <a:ln cap="flat"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86" name="Google Shape;86;p13"/>
          <p:cNvSpPr txBox="1"/>
          <p:nvPr>
            <p:ph type="ctrTitle"/>
          </p:nvPr>
        </p:nvSpPr>
        <p:spPr>
          <a:xfrm>
            <a:off x="1052475" y="2093988"/>
            <a:ext cx="8444400" cy="1470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4400"/>
              <a:buFont typeface="Calibri"/>
              <a:buNone/>
            </a:pPr>
            <a:r>
              <a:rPr lang="en-US">
                <a:solidFill>
                  <a:srgbClr val="000000"/>
                </a:solidFill>
              </a:rPr>
              <a:t>Financial Gap Analysis Pitch Deck</a:t>
            </a:r>
            <a:endParaRPr i="0" sz="4400" u="none" cap="none" strike="noStrike">
              <a:solidFill>
                <a:srgbClr val="000000"/>
              </a:solidFill>
            </a:endParaRPr>
          </a:p>
        </p:txBody>
      </p:sp>
      <p:sp>
        <p:nvSpPr>
          <p:cNvPr id="87" name="Google Shape;87;p13"/>
          <p:cNvSpPr txBox="1"/>
          <p:nvPr/>
        </p:nvSpPr>
        <p:spPr>
          <a:xfrm>
            <a:off x="164025" y="445275"/>
            <a:ext cx="8336400" cy="1703400"/>
          </a:xfrm>
          <a:prstGeom prst="rect">
            <a:avLst/>
          </a:prstGeom>
          <a:noFill/>
          <a:ln>
            <a:noFill/>
          </a:ln>
        </p:spPr>
        <p:txBody>
          <a:bodyPr anchorCtr="0" anchor="t" bIns="91425" lIns="91425" spcFirstLastPara="1" rIns="91425" wrap="square" tIns="91425">
            <a:noAutofit/>
          </a:bodyPr>
          <a:lstStyle/>
          <a:p>
            <a:pPr indent="-139700" lvl="0" marL="342900" marR="0" rtl="0" algn="ctr">
              <a:lnSpc>
                <a:spcPct val="100000"/>
              </a:lnSpc>
              <a:spcBef>
                <a:spcPts val="0"/>
              </a:spcBef>
              <a:spcAft>
                <a:spcPts val="0"/>
              </a:spcAft>
              <a:buClr>
                <a:schemeClr val="dk1"/>
              </a:buClr>
              <a:buSzPts val="1100"/>
              <a:buFont typeface="Arial"/>
              <a:buNone/>
            </a:pPr>
            <a:r>
              <a:rPr b="1" i="0" lang="en-US" sz="6000" u="none" cap="none" strike="noStrike">
                <a:solidFill>
                  <a:srgbClr val="000000"/>
                </a:solidFill>
                <a:latin typeface="Calibri"/>
                <a:ea typeface="Calibri"/>
                <a:cs typeface="Calibri"/>
                <a:sym typeface="Calibri"/>
              </a:rPr>
              <a:t>Company Name </a:t>
            </a:r>
            <a:endParaRPr b="1" i="0" sz="6000" u="none" cap="none" strike="noStrike">
              <a:solidFill>
                <a:srgbClr val="000000"/>
              </a:solidFill>
              <a:latin typeface="Calibri"/>
              <a:ea typeface="Calibri"/>
              <a:cs typeface="Calibri"/>
              <a:sym typeface="Calibri"/>
            </a:endParaRPr>
          </a:p>
        </p:txBody>
      </p:sp>
      <p:pic>
        <p:nvPicPr>
          <p:cNvPr id="88" name="Google Shape;88;p13"/>
          <p:cNvPicPr preferRelativeResize="0"/>
          <p:nvPr/>
        </p:nvPicPr>
        <p:blipFill rotWithShape="1">
          <a:blip r:embed="rId3">
            <a:alphaModFix/>
          </a:blip>
          <a:srcRect b="20645" l="0" r="0" t="23869"/>
          <a:stretch/>
        </p:blipFill>
        <p:spPr>
          <a:xfrm>
            <a:off x="-501450" y="3886200"/>
            <a:ext cx="10550701" cy="329132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pic>
        <p:nvPicPr>
          <p:cNvPr id="158" name="Google Shape;158;p22"/>
          <p:cNvPicPr preferRelativeResize="0"/>
          <p:nvPr/>
        </p:nvPicPr>
        <p:blipFill rotWithShape="1">
          <a:blip r:embed="rId3">
            <a:alphaModFix/>
          </a:blip>
          <a:srcRect b="797" l="86026" r="-68" t="2861"/>
          <a:stretch/>
        </p:blipFill>
        <p:spPr>
          <a:xfrm>
            <a:off x="0" y="-36675"/>
            <a:ext cx="1831075" cy="7160051"/>
          </a:xfrm>
          <a:prstGeom prst="rect">
            <a:avLst/>
          </a:prstGeom>
          <a:noFill/>
          <a:ln>
            <a:noFill/>
          </a:ln>
        </p:spPr>
      </p:pic>
      <p:sp>
        <p:nvSpPr>
          <p:cNvPr id="159" name="Google Shape;159;p22"/>
          <p:cNvSpPr txBox="1"/>
          <p:nvPr>
            <p:ph type="title"/>
          </p:nvPr>
        </p:nvSpPr>
        <p:spPr>
          <a:xfrm>
            <a:off x="1533175" y="-36687"/>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4400"/>
              <a:buFont typeface="Calibri"/>
              <a:buNone/>
            </a:pPr>
            <a:r>
              <a:rPr lang="en-US"/>
              <a:t>Technology/ Solution</a:t>
            </a:r>
            <a:endParaRPr b="0" i="0" sz="4400" u="none" cap="none" strike="noStrike">
              <a:solidFill>
                <a:schemeClr val="dk1"/>
              </a:solidFill>
              <a:latin typeface="Calibri"/>
              <a:ea typeface="Calibri"/>
              <a:cs typeface="Calibri"/>
              <a:sym typeface="Calibri"/>
            </a:endParaRPr>
          </a:p>
        </p:txBody>
      </p:sp>
      <p:graphicFrame>
        <p:nvGraphicFramePr>
          <p:cNvPr id="160" name="Google Shape;160;p22"/>
          <p:cNvGraphicFramePr/>
          <p:nvPr/>
        </p:nvGraphicFramePr>
        <p:xfrm>
          <a:off x="2355275" y="1197125"/>
          <a:ext cx="3000000" cy="3000000"/>
        </p:xfrm>
        <a:graphic>
          <a:graphicData uri="http://schemas.openxmlformats.org/drawingml/2006/table">
            <a:tbl>
              <a:tblPr>
                <a:noFill/>
                <a:tableStyleId>{0D2850CA-16E5-4B8C-8D2E-DA5E76A94D2B}</a:tableStyleId>
              </a:tblPr>
              <a:tblGrid>
                <a:gridCol w="3178525"/>
                <a:gridCol w="2795925"/>
              </a:tblGrid>
              <a:tr h="381000">
                <a:tc>
                  <a:txBody>
                    <a:bodyPr/>
                    <a:lstStyle/>
                    <a:p>
                      <a:pPr indent="-317500" lvl="0" marL="457200" marR="0" rtl="0" algn="l">
                        <a:lnSpc>
                          <a:spcPct val="100000"/>
                        </a:lnSpc>
                        <a:spcBef>
                          <a:spcPts val="0"/>
                        </a:spcBef>
                        <a:spcAft>
                          <a:spcPts val="0"/>
                        </a:spcAft>
                        <a:buClr>
                          <a:schemeClr val="dk1"/>
                        </a:buClr>
                        <a:buSzPts val="1400"/>
                        <a:buFont typeface="Arial"/>
                        <a:buChar char="•"/>
                      </a:pPr>
                      <a:r>
                        <a:rPr lang="en-US" sz="1400" u="none" cap="none" strike="noStrike">
                          <a:solidFill>
                            <a:schemeClr val="dk1"/>
                          </a:solidFill>
                          <a:latin typeface="Calibri"/>
                          <a:ea typeface="Calibri"/>
                          <a:cs typeface="Calibri"/>
                          <a:sym typeface="Calibri"/>
                        </a:rPr>
                        <a:t>What Stage of development are you at?</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r>
              <a:tr h="381000">
                <a:tc>
                  <a:txBody>
                    <a:bodyPr/>
                    <a:lstStyle/>
                    <a:p>
                      <a:pPr indent="-317500" lvl="0" marL="457200" marR="0" rtl="0" algn="l">
                        <a:lnSpc>
                          <a:spcPct val="100000"/>
                        </a:lnSpc>
                        <a:spcBef>
                          <a:spcPts val="0"/>
                        </a:spcBef>
                        <a:spcAft>
                          <a:spcPts val="0"/>
                        </a:spcAft>
                        <a:buClr>
                          <a:schemeClr val="dk1"/>
                        </a:buClr>
                        <a:buSzPts val="1400"/>
                        <a:buFont typeface="Arial"/>
                        <a:buChar char="•"/>
                      </a:pPr>
                      <a:r>
                        <a:rPr lang="en-US" sz="1400" u="none" cap="none" strike="noStrike">
                          <a:solidFill>
                            <a:schemeClr val="dk1"/>
                          </a:solidFill>
                          <a:latin typeface="Calibri"/>
                          <a:ea typeface="Calibri"/>
                          <a:cs typeface="Calibri"/>
                          <a:sym typeface="Calibri"/>
                        </a:rPr>
                        <a:t>Say what your primary product does?</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r>
              <a:tr h="381000">
                <a:tc>
                  <a:txBody>
                    <a:bodyPr/>
                    <a:lstStyle/>
                    <a:p>
                      <a:pPr indent="-317500" lvl="0" marL="457200" marR="0" rtl="0" algn="l">
                        <a:lnSpc>
                          <a:spcPct val="100000"/>
                        </a:lnSpc>
                        <a:spcBef>
                          <a:spcPts val="0"/>
                        </a:spcBef>
                        <a:spcAft>
                          <a:spcPts val="0"/>
                        </a:spcAft>
                        <a:buClr>
                          <a:schemeClr val="dk1"/>
                        </a:buClr>
                        <a:buSzPts val="1400"/>
                        <a:buFont typeface="Arial"/>
                        <a:buChar char="•"/>
                      </a:pPr>
                      <a:r>
                        <a:rPr lang="en-US" sz="1400" u="none" cap="none" strike="noStrike">
                          <a:solidFill>
                            <a:schemeClr val="dk1"/>
                          </a:solidFill>
                          <a:latin typeface="Calibri"/>
                          <a:ea typeface="Calibri"/>
                          <a:cs typeface="Calibri"/>
                          <a:sym typeface="Calibri"/>
                        </a:rPr>
                        <a:t>How is this an improvement to the pain point you are addressing?</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r>
              <a:tr h="381000">
                <a:tc>
                  <a:txBody>
                    <a:bodyPr/>
                    <a:lstStyle/>
                    <a:p>
                      <a:pPr indent="-317500" lvl="0" marL="457200" marR="0" rtl="0" algn="l">
                        <a:lnSpc>
                          <a:spcPct val="100000"/>
                        </a:lnSpc>
                        <a:spcBef>
                          <a:spcPts val="0"/>
                        </a:spcBef>
                        <a:spcAft>
                          <a:spcPts val="0"/>
                        </a:spcAft>
                        <a:buClr>
                          <a:schemeClr val="dk1"/>
                        </a:buClr>
                        <a:buSzPts val="1400"/>
                        <a:buFont typeface="Arial"/>
                        <a:buChar char="•"/>
                      </a:pPr>
                      <a:r>
                        <a:rPr lang="en-US" sz="1400" u="none" cap="none" strike="noStrike">
                          <a:solidFill>
                            <a:schemeClr val="dk1"/>
                          </a:solidFill>
                          <a:latin typeface="Calibri"/>
                          <a:ea typeface="Calibri"/>
                          <a:cs typeface="Calibri"/>
                          <a:sym typeface="Calibri"/>
                        </a:rPr>
                        <a:t>Is your technology defensible?</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r>
            </a:tbl>
          </a:graphicData>
        </a:graphic>
      </p:graphicFrame>
      <p:sp>
        <p:nvSpPr>
          <p:cNvPr id="161" name="Google Shape;161;p22"/>
          <p:cNvSpPr txBox="1"/>
          <p:nvPr>
            <p:ph type="title"/>
          </p:nvPr>
        </p:nvSpPr>
        <p:spPr>
          <a:xfrm>
            <a:off x="3500675" y="661025"/>
            <a:ext cx="3916200" cy="5361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4400"/>
              <a:buFont typeface="Calibri"/>
              <a:buNone/>
            </a:pPr>
            <a:r>
              <a:rPr lang="en-US" sz="900"/>
              <a:t>Delete if not required</a:t>
            </a:r>
            <a:endParaRPr b="0" i="0" sz="900" u="none" cap="none" strike="noStrike">
              <a:solidFill>
                <a:schemeClr val="dk1"/>
              </a:solidFill>
              <a:latin typeface="Calibri"/>
              <a:ea typeface="Calibri"/>
              <a:cs typeface="Calibri"/>
              <a:sym typeface="Calibri"/>
            </a:endParaRPr>
          </a:p>
        </p:txBody>
      </p:sp>
      <p:sp>
        <p:nvSpPr>
          <p:cNvPr id="162" name="Google Shape;162;p22"/>
          <p:cNvSpPr txBox="1"/>
          <p:nvPr/>
        </p:nvSpPr>
        <p:spPr>
          <a:xfrm>
            <a:off x="3741625" y="3730000"/>
            <a:ext cx="2892000" cy="1464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000000"/>
                </a:solidFill>
                <a:latin typeface="Calibri"/>
                <a:ea typeface="Calibri"/>
                <a:cs typeface="Calibri"/>
                <a:sym typeface="Calibri"/>
              </a:rPr>
              <a:t>Provide pictures &amp; a visual chart of how your technology works</a:t>
            </a:r>
            <a:endParaRPr b="0" i="0" sz="14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23"/>
          <p:cNvSpPr txBox="1"/>
          <p:nvPr>
            <p:ph type="title"/>
          </p:nvPr>
        </p:nvSpPr>
        <p:spPr>
          <a:xfrm>
            <a:off x="1364875" y="306063"/>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4400"/>
              <a:buFont typeface="Calibri"/>
              <a:buNone/>
            </a:pPr>
            <a:r>
              <a:rPr lang="en-US"/>
              <a:t>Customers/Revenue Model</a:t>
            </a:r>
            <a:endParaRPr b="0" i="0" sz="4400" u="none" cap="none" strike="noStrike">
              <a:solidFill>
                <a:schemeClr val="dk1"/>
              </a:solidFill>
              <a:latin typeface="Calibri"/>
              <a:ea typeface="Calibri"/>
              <a:cs typeface="Calibri"/>
              <a:sym typeface="Calibri"/>
            </a:endParaRPr>
          </a:p>
        </p:txBody>
      </p:sp>
      <p:sp>
        <p:nvSpPr>
          <p:cNvPr id="168" name="Google Shape;168;p23"/>
          <p:cNvSpPr txBox="1"/>
          <p:nvPr>
            <p:ph idx="1" type="body"/>
          </p:nvPr>
        </p:nvSpPr>
        <p:spPr>
          <a:xfrm>
            <a:off x="2048050" y="2743075"/>
            <a:ext cx="6239400" cy="37281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SzPts val="3200"/>
              <a:buNone/>
            </a:pPr>
            <a:r>
              <a:t/>
            </a:r>
            <a:endParaRPr sz="1400"/>
          </a:p>
          <a:p>
            <a:pPr indent="0" lvl="0" marL="457200" marR="0" rtl="0" algn="ctr">
              <a:lnSpc>
                <a:spcPct val="100000"/>
              </a:lnSpc>
              <a:spcBef>
                <a:spcPts val="0"/>
              </a:spcBef>
              <a:spcAft>
                <a:spcPts val="0"/>
              </a:spcAft>
              <a:buSzPts val="3200"/>
              <a:buNone/>
            </a:pPr>
            <a:r>
              <a:rPr lang="en-US" sz="1400"/>
              <a:t>Customers and how they are maintained</a:t>
            </a:r>
            <a:endParaRPr sz="1400"/>
          </a:p>
          <a:p>
            <a:pPr indent="0" lvl="0" marL="0" marR="0" rtl="0" algn="ctr">
              <a:lnSpc>
                <a:spcPct val="100000"/>
              </a:lnSpc>
              <a:spcBef>
                <a:spcPts val="0"/>
              </a:spcBef>
              <a:spcAft>
                <a:spcPts val="0"/>
              </a:spcAft>
              <a:buSzPts val="3200"/>
              <a:buNone/>
            </a:pPr>
            <a:r>
              <a:t/>
            </a:r>
            <a:endParaRPr sz="1400">
              <a:solidFill>
                <a:srgbClr val="9900FF"/>
              </a:solidFill>
            </a:endParaRPr>
          </a:p>
          <a:p>
            <a:pPr indent="0" lvl="0" marL="0" marR="0" rtl="0" algn="ctr">
              <a:lnSpc>
                <a:spcPct val="100000"/>
              </a:lnSpc>
              <a:spcBef>
                <a:spcPts val="0"/>
              </a:spcBef>
              <a:spcAft>
                <a:spcPts val="0"/>
              </a:spcAft>
              <a:buSzPts val="3200"/>
              <a:buNone/>
            </a:pPr>
            <a:r>
              <a:t/>
            </a:r>
            <a:endParaRPr sz="1400">
              <a:solidFill>
                <a:srgbClr val="9900FF"/>
              </a:solidFill>
            </a:endParaRPr>
          </a:p>
          <a:p>
            <a:pPr indent="0" lvl="0" marL="457200" marR="0" rtl="0" algn="ctr">
              <a:lnSpc>
                <a:spcPct val="100000"/>
              </a:lnSpc>
              <a:spcBef>
                <a:spcPts val="0"/>
              </a:spcBef>
              <a:spcAft>
                <a:spcPts val="0"/>
              </a:spcAft>
              <a:buSzPts val="3200"/>
              <a:buNone/>
            </a:pPr>
            <a:r>
              <a:rPr lang="en-US" sz="1400"/>
              <a:t>Perceived quality of customer relationships </a:t>
            </a:r>
            <a:endParaRPr sz="1400"/>
          </a:p>
          <a:p>
            <a:pPr indent="0" lvl="0" marL="0" marR="0" rtl="0" algn="ctr">
              <a:lnSpc>
                <a:spcPct val="100000"/>
              </a:lnSpc>
              <a:spcBef>
                <a:spcPts val="0"/>
              </a:spcBef>
              <a:spcAft>
                <a:spcPts val="0"/>
              </a:spcAft>
              <a:buSzPts val="3200"/>
              <a:buNone/>
            </a:pPr>
            <a:r>
              <a:t/>
            </a:r>
            <a:endParaRPr sz="1400">
              <a:solidFill>
                <a:srgbClr val="9900FF"/>
              </a:solidFill>
            </a:endParaRPr>
          </a:p>
          <a:p>
            <a:pPr indent="0" lvl="0" marL="0" marR="0" rtl="0" algn="ctr">
              <a:lnSpc>
                <a:spcPct val="100000"/>
              </a:lnSpc>
              <a:spcBef>
                <a:spcPts val="0"/>
              </a:spcBef>
              <a:spcAft>
                <a:spcPts val="0"/>
              </a:spcAft>
              <a:buSzPts val="3200"/>
              <a:buNone/>
            </a:pPr>
            <a:r>
              <a:t/>
            </a:r>
            <a:endParaRPr sz="1400">
              <a:solidFill>
                <a:srgbClr val="9900FF"/>
              </a:solidFill>
            </a:endParaRPr>
          </a:p>
          <a:p>
            <a:pPr indent="0" lvl="0" marL="457200" marR="0" rtl="0" algn="ctr">
              <a:lnSpc>
                <a:spcPct val="100000"/>
              </a:lnSpc>
              <a:spcBef>
                <a:spcPts val="0"/>
              </a:spcBef>
              <a:spcAft>
                <a:spcPts val="0"/>
              </a:spcAft>
              <a:buSzPts val="3200"/>
              <a:buNone/>
            </a:pPr>
            <a:r>
              <a:rPr lang="en-US" sz="1400"/>
              <a:t>How long they usually take to build </a:t>
            </a:r>
            <a:endParaRPr sz="1400"/>
          </a:p>
          <a:p>
            <a:pPr indent="0" lvl="0" marL="457200" marR="0" rtl="0" algn="ctr">
              <a:lnSpc>
                <a:spcPct val="100000"/>
              </a:lnSpc>
              <a:spcBef>
                <a:spcPts val="0"/>
              </a:spcBef>
              <a:spcAft>
                <a:spcPts val="0"/>
              </a:spcAft>
              <a:buSzPts val="3200"/>
              <a:buNone/>
            </a:pPr>
            <a:r>
              <a:t/>
            </a:r>
            <a:endParaRPr sz="1400"/>
          </a:p>
          <a:p>
            <a:pPr indent="0" lvl="0" marL="457200" marR="0" rtl="0" algn="ctr">
              <a:lnSpc>
                <a:spcPct val="100000"/>
              </a:lnSpc>
              <a:spcBef>
                <a:spcPts val="0"/>
              </a:spcBef>
              <a:spcAft>
                <a:spcPts val="0"/>
              </a:spcAft>
              <a:buSzPts val="3200"/>
              <a:buNone/>
            </a:pPr>
            <a:r>
              <a:t/>
            </a:r>
            <a:endParaRPr sz="1400"/>
          </a:p>
          <a:p>
            <a:pPr indent="0" lvl="0" marL="457200" marR="0" rtl="0" algn="l">
              <a:lnSpc>
                <a:spcPct val="100000"/>
              </a:lnSpc>
              <a:spcBef>
                <a:spcPts val="0"/>
              </a:spcBef>
              <a:spcAft>
                <a:spcPts val="0"/>
              </a:spcAft>
              <a:buSzPts val="3200"/>
              <a:buNone/>
            </a:pPr>
            <a:r>
              <a:rPr lang="en-US" sz="1400"/>
              <a:t>                                     What is your pricing strategy?</a:t>
            </a:r>
            <a:endParaRPr sz="1400"/>
          </a:p>
          <a:p>
            <a:pPr indent="-139700" lvl="0" marL="342900" marR="0" rtl="0" algn="ctr">
              <a:lnSpc>
                <a:spcPct val="100000"/>
              </a:lnSpc>
              <a:spcBef>
                <a:spcPts val="0"/>
              </a:spcBef>
              <a:spcAft>
                <a:spcPts val="0"/>
              </a:spcAft>
              <a:buClr>
                <a:schemeClr val="dk1"/>
              </a:buClr>
              <a:buSzPts val="3200"/>
              <a:buFont typeface="Arial"/>
              <a:buNone/>
            </a:pPr>
            <a:r>
              <a:t/>
            </a:r>
            <a:endParaRPr sz="1400"/>
          </a:p>
          <a:p>
            <a:pPr indent="-139700" lvl="0" marL="342900" marR="0" rtl="0" algn="ctr">
              <a:lnSpc>
                <a:spcPct val="100000"/>
              </a:lnSpc>
              <a:spcBef>
                <a:spcPts val="0"/>
              </a:spcBef>
              <a:spcAft>
                <a:spcPts val="0"/>
              </a:spcAft>
              <a:buClr>
                <a:schemeClr val="dk1"/>
              </a:buClr>
              <a:buSzPts val="3200"/>
              <a:buFont typeface="Arial"/>
              <a:buNone/>
            </a:pPr>
            <a:r>
              <a:t/>
            </a:r>
            <a:endParaRPr/>
          </a:p>
        </p:txBody>
      </p:sp>
      <p:sp>
        <p:nvSpPr>
          <p:cNvPr id="169" name="Google Shape;169;p23"/>
          <p:cNvSpPr/>
          <p:nvPr/>
        </p:nvSpPr>
        <p:spPr>
          <a:xfrm>
            <a:off x="1000100" y="6215082"/>
            <a:ext cx="1214446" cy="500066"/>
          </a:xfrm>
          <a:prstGeom prst="rect">
            <a:avLst/>
          </a:prstGeom>
          <a:solidFill>
            <a:schemeClr val="lt1"/>
          </a:solidFill>
          <a:ln cap="flat"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170" name="Google Shape;170;p23"/>
          <p:cNvSpPr txBox="1"/>
          <p:nvPr/>
        </p:nvSpPr>
        <p:spPr>
          <a:xfrm>
            <a:off x="506325" y="1953225"/>
            <a:ext cx="1214400" cy="2046600"/>
          </a:xfrm>
          <a:prstGeom prst="rect">
            <a:avLst/>
          </a:prstGeom>
          <a:noFill/>
          <a:ln>
            <a:noFill/>
          </a:ln>
        </p:spPr>
        <p:txBody>
          <a:bodyPr anchorCtr="0" anchor="t" bIns="91425" lIns="91425" spcFirstLastPara="1" rIns="91425" wrap="square" tIns="91425">
            <a:noAutofit/>
          </a:bodyPr>
          <a:lstStyle/>
          <a:p>
            <a:pPr indent="0" lvl="0" marL="0" marR="0" rtl="0" algn="r">
              <a:lnSpc>
                <a:spcPct val="100000"/>
              </a:lnSpc>
              <a:spcBef>
                <a:spcPts val="0"/>
              </a:spcBef>
              <a:spcAft>
                <a:spcPts val="0"/>
              </a:spcAft>
              <a:buClr>
                <a:srgbClr val="000000"/>
              </a:buClr>
              <a:buSzPts val="1200"/>
              <a:buFont typeface="Arial"/>
              <a:buNone/>
            </a:pPr>
            <a:r>
              <a:rPr b="1" i="0" lang="en-US" sz="1200" u="none" cap="none" strike="noStrike">
                <a:solidFill>
                  <a:srgbClr val="FF0000"/>
                </a:solidFill>
                <a:latin typeface="Calibri"/>
                <a:ea typeface="Calibri"/>
                <a:cs typeface="Calibri"/>
                <a:sym typeface="Calibri"/>
              </a:rPr>
              <a:t>6.2.1</a:t>
            </a:r>
            <a:endParaRPr b="1" i="0" sz="1200" u="none" cap="none" strike="noStrike">
              <a:solidFill>
                <a:srgbClr val="FF0000"/>
              </a:solidFill>
              <a:latin typeface="Calibri"/>
              <a:ea typeface="Calibri"/>
              <a:cs typeface="Calibri"/>
              <a:sym typeface="Calibri"/>
            </a:endParaRPr>
          </a:p>
          <a:p>
            <a:pPr indent="0" lvl="0" marL="0" marR="0" rtl="0" algn="r">
              <a:lnSpc>
                <a:spcPct val="100000"/>
              </a:lnSpc>
              <a:spcBef>
                <a:spcPts val="0"/>
              </a:spcBef>
              <a:spcAft>
                <a:spcPts val="0"/>
              </a:spcAft>
              <a:buClr>
                <a:srgbClr val="000000"/>
              </a:buClr>
              <a:buSzPts val="1200"/>
              <a:buFont typeface="Arial"/>
              <a:buNone/>
            </a:pPr>
            <a:r>
              <a:rPr b="1" i="0" lang="en-US" sz="1200" u="none" cap="none" strike="noStrike">
                <a:solidFill>
                  <a:srgbClr val="FF0000"/>
                </a:solidFill>
                <a:latin typeface="Calibri"/>
                <a:ea typeface="Calibri"/>
                <a:cs typeface="Calibri"/>
                <a:sym typeface="Calibri"/>
              </a:rPr>
              <a:t>6.2.2</a:t>
            </a:r>
            <a:endParaRPr b="1" i="0" sz="1200" u="none" cap="none" strike="noStrike">
              <a:solidFill>
                <a:srgbClr val="FF0000"/>
              </a:solidFill>
              <a:latin typeface="Calibri"/>
              <a:ea typeface="Calibri"/>
              <a:cs typeface="Calibri"/>
              <a:sym typeface="Calibri"/>
            </a:endParaRPr>
          </a:p>
          <a:p>
            <a:pPr indent="0" lvl="0" marL="0" marR="0" rtl="0" algn="r">
              <a:lnSpc>
                <a:spcPct val="100000"/>
              </a:lnSpc>
              <a:spcBef>
                <a:spcPts val="0"/>
              </a:spcBef>
              <a:spcAft>
                <a:spcPts val="0"/>
              </a:spcAft>
              <a:buClr>
                <a:srgbClr val="000000"/>
              </a:buClr>
              <a:buSzPts val="1200"/>
              <a:buFont typeface="Arial"/>
              <a:buNone/>
            </a:pPr>
            <a:r>
              <a:rPr b="1" i="0" lang="en-US" sz="1200" u="none" cap="none" strike="noStrike">
                <a:solidFill>
                  <a:srgbClr val="FF0000"/>
                </a:solidFill>
                <a:latin typeface="Calibri"/>
                <a:ea typeface="Calibri"/>
                <a:cs typeface="Calibri"/>
                <a:sym typeface="Calibri"/>
              </a:rPr>
              <a:t>6.2.3</a:t>
            </a:r>
            <a:endParaRPr b="1" i="0" sz="1200" u="none" cap="none" strike="noStrike">
              <a:solidFill>
                <a:srgbClr val="FF0000"/>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200"/>
              <a:buFont typeface="Arial"/>
              <a:buNone/>
            </a:pPr>
            <a:r>
              <a:t/>
            </a:r>
            <a:endParaRPr b="1" i="0" sz="1200" u="none" cap="none" strike="noStrike">
              <a:solidFill>
                <a:srgbClr val="FF0000"/>
              </a:solidFill>
              <a:latin typeface="Calibri"/>
              <a:ea typeface="Calibri"/>
              <a:cs typeface="Calibri"/>
              <a:sym typeface="Calibri"/>
            </a:endParaRPr>
          </a:p>
        </p:txBody>
      </p:sp>
      <p:pic>
        <p:nvPicPr>
          <p:cNvPr id="171" name="Google Shape;171;p23"/>
          <p:cNvPicPr preferRelativeResize="0"/>
          <p:nvPr/>
        </p:nvPicPr>
        <p:blipFill rotWithShape="1">
          <a:blip r:embed="rId3">
            <a:alphaModFix/>
          </a:blip>
          <a:srcRect b="797" l="86026" r="-68" t="2861"/>
          <a:stretch/>
        </p:blipFill>
        <p:spPr>
          <a:xfrm>
            <a:off x="0" y="-36675"/>
            <a:ext cx="1831075" cy="7160051"/>
          </a:xfrm>
          <a:prstGeom prst="rect">
            <a:avLst/>
          </a:prstGeom>
          <a:noFill/>
          <a:ln>
            <a:noFill/>
          </a:ln>
        </p:spPr>
      </p:pic>
      <p:graphicFrame>
        <p:nvGraphicFramePr>
          <p:cNvPr id="172" name="Google Shape;172;p23"/>
          <p:cNvGraphicFramePr/>
          <p:nvPr/>
        </p:nvGraphicFramePr>
        <p:xfrm>
          <a:off x="3133300" y="1569625"/>
          <a:ext cx="3000000" cy="3000000"/>
        </p:xfrm>
        <a:graphic>
          <a:graphicData uri="http://schemas.openxmlformats.org/drawingml/2006/table">
            <a:tbl>
              <a:tblPr>
                <a:noFill/>
                <a:tableStyleId>{0D2850CA-16E5-4B8C-8D2E-DA5E76A94D2B}</a:tableStyleId>
              </a:tblPr>
              <a:tblGrid>
                <a:gridCol w="1980975"/>
                <a:gridCol w="2260225"/>
              </a:tblGrid>
              <a:tr h="381000">
                <a:tc gridSpan="2">
                  <a:txBody>
                    <a:bodyPr/>
                    <a:lstStyle/>
                    <a:p>
                      <a:pPr indent="0" lvl="0" marL="0" marR="0" rtl="0" algn="ctr">
                        <a:lnSpc>
                          <a:spcPct val="100000"/>
                        </a:lnSpc>
                        <a:spcBef>
                          <a:spcPts val="0"/>
                        </a:spcBef>
                        <a:spcAft>
                          <a:spcPts val="0"/>
                        </a:spcAft>
                        <a:buClr>
                          <a:srgbClr val="000000"/>
                        </a:buClr>
                        <a:buSzPts val="1400"/>
                        <a:buFont typeface="Arial"/>
                        <a:buNone/>
                      </a:pPr>
                      <a:r>
                        <a:rPr b="1" lang="en-US" sz="1400" u="none" cap="none" strike="noStrike"/>
                        <a:t>Major Customer Segments</a:t>
                      </a:r>
                      <a:endParaRPr b="1" sz="1400" u="none" cap="none" strike="noStrike"/>
                    </a:p>
                  </a:txBody>
                  <a:tcPr marT="91425" marB="91425" marR="91425" marL="91425">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hMerge="1"/>
              </a:tr>
              <a:tr h="381000">
                <a:tc>
                  <a:txBody>
                    <a:bodyPr/>
                    <a:lstStyle/>
                    <a:p>
                      <a:pPr indent="-139700" lvl="0" marL="342900" marR="0" rtl="0" algn="r">
                        <a:lnSpc>
                          <a:spcPct val="100000"/>
                        </a:lnSpc>
                        <a:spcBef>
                          <a:spcPts val="0"/>
                        </a:spcBef>
                        <a:spcAft>
                          <a:spcPts val="0"/>
                        </a:spcAft>
                        <a:buClr>
                          <a:schemeClr val="dk1"/>
                        </a:buClr>
                        <a:buSzPts val="3200"/>
                        <a:buFont typeface="Arial"/>
                        <a:buNone/>
                      </a:pPr>
                      <a:r>
                        <a:t/>
                      </a:r>
                      <a:endParaRPr sz="1400" u="none" cap="none" strike="noStrike">
                        <a:solidFill>
                          <a:srgbClr val="9900FF"/>
                        </a:solidFill>
                      </a:endParaRPr>
                    </a:p>
                  </a:txBody>
                  <a:tcPr marT="91425" marB="91425" marR="91425" marL="91425">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139700" lvl="0" marL="342900" marR="0" rtl="0" algn="l">
                        <a:lnSpc>
                          <a:spcPct val="100000"/>
                        </a:lnSpc>
                        <a:spcBef>
                          <a:spcPts val="0"/>
                        </a:spcBef>
                        <a:spcAft>
                          <a:spcPts val="0"/>
                        </a:spcAft>
                        <a:buClr>
                          <a:schemeClr val="dk1"/>
                        </a:buClr>
                        <a:buSzPts val="3200"/>
                        <a:buFont typeface="Arial"/>
                        <a:buNone/>
                      </a:pPr>
                      <a:r>
                        <a:t/>
                      </a:r>
                      <a:endParaRPr sz="1400" u="none" cap="none" strike="noStrike">
                        <a:solidFill>
                          <a:srgbClr val="9900FF"/>
                        </a:solidFill>
                      </a:endParaRPr>
                    </a:p>
                  </a:txBody>
                  <a:tcPr marT="91425" marB="91425" marR="91425" marL="91425">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p24"/>
          <p:cNvSpPr txBox="1"/>
          <p:nvPr>
            <p:ph type="title"/>
          </p:nvPr>
        </p:nvSpPr>
        <p:spPr>
          <a:xfrm>
            <a:off x="1869225" y="404613"/>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4400"/>
              <a:buFont typeface="Calibri"/>
              <a:buNone/>
            </a:pPr>
            <a:r>
              <a:rPr lang="en-US"/>
              <a:t>Go to Market</a:t>
            </a:r>
            <a:endParaRPr b="0" i="0" sz="4400" u="none" cap="none" strike="noStrike">
              <a:solidFill>
                <a:schemeClr val="dk1"/>
              </a:solidFill>
              <a:latin typeface="Calibri"/>
              <a:ea typeface="Calibri"/>
              <a:cs typeface="Calibri"/>
              <a:sym typeface="Calibri"/>
            </a:endParaRPr>
          </a:p>
        </p:txBody>
      </p:sp>
      <p:sp>
        <p:nvSpPr>
          <p:cNvPr id="178" name="Google Shape;178;p24"/>
          <p:cNvSpPr/>
          <p:nvPr/>
        </p:nvSpPr>
        <p:spPr>
          <a:xfrm>
            <a:off x="1000100" y="6215082"/>
            <a:ext cx="1214446" cy="500066"/>
          </a:xfrm>
          <a:prstGeom prst="rect">
            <a:avLst/>
          </a:prstGeom>
          <a:solidFill>
            <a:schemeClr val="lt1"/>
          </a:solidFill>
          <a:ln cap="flat"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pic>
        <p:nvPicPr>
          <p:cNvPr id="179" name="Google Shape;179;p24"/>
          <p:cNvPicPr preferRelativeResize="0"/>
          <p:nvPr/>
        </p:nvPicPr>
        <p:blipFill rotWithShape="1">
          <a:blip r:embed="rId3">
            <a:alphaModFix/>
          </a:blip>
          <a:srcRect b="797" l="86026" r="-68" t="2861"/>
          <a:stretch/>
        </p:blipFill>
        <p:spPr>
          <a:xfrm>
            <a:off x="0" y="-36675"/>
            <a:ext cx="1831075" cy="7160051"/>
          </a:xfrm>
          <a:prstGeom prst="rect">
            <a:avLst/>
          </a:prstGeom>
          <a:noFill/>
          <a:ln>
            <a:noFill/>
          </a:ln>
        </p:spPr>
      </p:pic>
      <p:graphicFrame>
        <p:nvGraphicFramePr>
          <p:cNvPr id="180" name="Google Shape;180;p24"/>
          <p:cNvGraphicFramePr/>
          <p:nvPr/>
        </p:nvGraphicFramePr>
        <p:xfrm>
          <a:off x="2128725" y="1719650"/>
          <a:ext cx="3000000" cy="3000000"/>
        </p:xfrm>
        <a:graphic>
          <a:graphicData uri="http://schemas.openxmlformats.org/drawingml/2006/table">
            <a:tbl>
              <a:tblPr>
                <a:noFill/>
                <a:tableStyleId>{0D2850CA-16E5-4B8C-8D2E-DA5E76A94D2B}</a:tableStyleId>
              </a:tblPr>
              <a:tblGrid>
                <a:gridCol w="2794200"/>
                <a:gridCol w="3726350"/>
              </a:tblGrid>
              <a:tr h="586350">
                <a:tc>
                  <a:txBody>
                    <a:bodyPr/>
                    <a:lstStyle/>
                    <a:p>
                      <a:pPr indent="0" lvl="0" marL="0" marR="0" rtl="0" algn="r">
                        <a:lnSpc>
                          <a:spcPct val="100000"/>
                        </a:lnSpc>
                        <a:spcBef>
                          <a:spcPts val="0"/>
                        </a:spcBef>
                        <a:spcAft>
                          <a:spcPts val="0"/>
                        </a:spcAft>
                        <a:buClr>
                          <a:srgbClr val="000000"/>
                        </a:buClr>
                        <a:buSzPts val="1400"/>
                        <a:buFont typeface="Arial"/>
                        <a:buNone/>
                      </a:pPr>
                      <a:r>
                        <a:rPr lang="en-US" sz="1400" u="none" cap="none" strike="noStrike">
                          <a:latin typeface="Calibri"/>
                          <a:ea typeface="Calibri"/>
                          <a:cs typeface="Calibri"/>
                          <a:sym typeface="Calibri"/>
                        </a:rPr>
                        <a:t>Channels used to reach our customers</a:t>
                      </a:r>
                      <a:endParaRPr sz="1400" u="none" cap="none" strike="noStrike">
                        <a:latin typeface="Calibri"/>
                        <a:ea typeface="Calibri"/>
                        <a:cs typeface="Calibri"/>
                        <a:sym typeface="Calibri"/>
                      </a:endParaRPr>
                    </a:p>
                  </a:txBody>
                  <a:tcPr marT="91425" marB="91425" marR="91425" marL="91425">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solidFill>
                          <a:srgbClr val="9900FF"/>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latin typeface="Calibri"/>
                        <a:ea typeface="Calibri"/>
                        <a:cs typeface="Calibri"/>
                        <a:sym typeface="Calibri"/>
                      </a:endParaRPr>
                    </a:p>
                  </a:txBody>
                  <a:tcPr marT="91425" marB="91425" marR="91425" marL="91425">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81000">
                <a:tc>
                  <a:txBody>
                    <a:bodyPr/>
                    <a:lstStyle/>
                    <a:p>
                      <a:pPr indent="0" lvl="0" marL="457200" marR="0" rtl="0" algn="r">
                        <a:lnSpc>
                          <a:spcPct val="100000"/>
                        </a:lnSpc>
                        <a:spcBef>
                          <a:spcPts val="0"/>
                        </a:spcBef>
                        <a:spcAft>
                          <a:spcPts val="0"/>
                        </a:spcAft>
                        <a:buClr>
                          <a:srgbClr val="000000"/>
                        </a:buClr>
                        <a:buSzPts val="1400"/>
                        <a:buFont typeface="Arial"/>
                        <a:buNone/>
                      </a:pPr>
                      <a:r>
                        <a:rPr lang="en-US" sz="1400" u="none" cap="none" strike="noStrike">
                          <a:solidFill>
                            <a:schemeClr val="dk1"/>
                          </a:solidFill>
                          <a:latin typeface="Calibri"/>
                          <a:ea typeface="Calibri"/>
                          <a:cs typeface="Calibri"/>
                          <a:sym typeface="Calibri"/>
                        </a:rPr>
                        <a:t>What is your distribution strategy?</a:t>
                      </a:r>
                      <a:endParaRPr sz="1400" u="none" cap="none" strike="noStrike">
                        <a:solidFill>
                          <a:schemeClr val="dk1"/>
                        </a:solidFill>
                        <a:latin typeface="Calibri"/>
                        <a:ea typeface="Calibri"/>
                        <a:cs typeface="Calibri"/>
                        <a:sym typeface="Calibri"/>
                      </a:endParaRPr>
                    </a:p>
                    <a:p>
                      <a:pPr indent="0" lvl="0" marL="457200" marR="0" rtl="0" algn="r">
                        <a:lnSpc>
                          <a:spcPct val="100000"/>
                        </a:lnSpc>
                        <a:spcBef>
                          <a:spcPts val="0"/>
                        </a:spcBef>
                        <a:spcAft>
                          <a:spcPts val="0"/>
                        </a:spcAft>
                        <a:buClr>
                          <a:srgbClr val="000000"/>
                        </a:buClr>
                        <a:buSzPts val="1400"/>
                        <a:buFont typeface="Arial"/>
                        <a:buNone/>
                      </a:pPr>
                      <a:r>
                        <a:rPr lang="en-US" sz="1400" u="none" cap="none" strike="noStrike">
                          <a:solidFill>
                            <a:schemeClr val="dk1"/>
                          </a:solidFill>
                          <a:latin typeface="Calibri"/>
                          <a:ea typeface="Calibri"/>
                          <a:cs typeface="Calibri"/>
                          <a:sym typeface="Calibri"/>
                        </a:rPr>
                        <a:t>What channels will you use?</a:t>
                      </a:r>
                      <a:endParaRPr sz="1400" u="none" cap="none" strike="noStrike">
                        <a:solidFill>
                          <a:schemeClr val="dk1"/>
                        </a:solidFill>
                        <a:latin typeface="Calibri"/>
                        <a:ea typeface="Calibri"/>
                        <a:cs typeface="Calibri"/>
                        <a:sym typeface="Calibri"/>
                      </a:endParaRPr>
                    </a:p>
                    <a:p>
                      <a:pPr indent="0" lvl="0" marL="457200" marR="0" rtl="0" algn="r">
                        <a:lnSpc>
                          <a:spcPct val="100000"/>
                        </a:lnSpc>
                        <a:spcBef>
                          <a:spcPts val="0"/>
                        </a:spcBef>
                        <a:spcAft>
                          <a:spcPts val="0"/>
                        </a:spcAft>
                        <a:buClr>
                          <a:srgbClr val="000000"/>
                        </a:buClr>
                        <a:buSzPts val="1400"/>
                        <a:buFont typeface="Arial"/>
                        <a:buNone/>
                      </a:pPr>
                      <a:r>
                        <a:t/>
                      </a:r>
                      <a:endParaRPr sz="1400" u="none" cap="none" strike="noStrike">
                        <a:latin typeface="Calibri"/>
                        <a:ea typeface="Calibri"/>
                        <a:cs typeface="Calibri"/>
                        <a:sym typeface="Calibri"/>
                      </a:endParaRPr>
                    </a:p>
                  </a:txBody>
                  <a:tcPr marT="91425" marB="91425" marR="91425" marL="91425">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solidFill>
                          <a:srgbClr val="9900FF"/>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latin typeface="Calibri"/>
                        <a:ea typeface="Calibri"/>
                        <a:cs typeface="Calibri"/>
                        <a:sym typeface="Calibri"/>
                      </a:endParaRPr>
                    </a:p>
                  </a:txBody>
                  <a:tcPr marT="91425" marB="91425" marR="91425" marL="91425">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81000">
                <a:tc>
                  <a:txBody>
                    <a:bodyPr/>
                    <a:lstStyle/>
                    <a:p>
                      <a:pPr indent="0" lvl="0" marL="0" marR="0" rtl="0" algn="r">
                        <a:lnSpc>
                          <a:spcPct val="100000"/>
                        </a:lnSpc>
                        <a:spcBef>
                          <a:spcPts val="0"/>
                        </a:spcBef>
                        <a:spcAft>
                          <a:spcPts val="0"/>
                        </a:spcAft>
                        <a:buClr>
                          <a:srgbClr val="000000"/>
                        </a:buClr>
                        <a:buSzPts val="1400"/>
                        <a:buFont typeface="Arial"/>
                        <a:buNone/>
                      </a:pPr>
                      <a:r>
                        <a:rPr lang="en-US" sz="1400" u="none" cap="none" strike="noStrike">
                          <a:solidFill>
                            <a:schemeClr val="dk1"/>
                          </a:solidFill>
                          <a:latin typeface="Calibri"/>
                          <a:ea typeface="Calibri"/>
                          <a:cs typeface="Calibri"/>
                          <a:sym typeface="Calibri"/>
                        </a:rPr>
                        <a:t>Our key partnerships</a:t>
                      </a:r>
                      <a:endParaRPr sz="1400" u="none" cap="none" strike="noStrike">
                        <a:solidFill>
                          <a:srgbClr val="9900FF"/>
                        </a:solidFill>
                        <a:latin typeface="Calibri"/>
                        <a:ea typeface="Calibri"/>
                        <a:cs typeface="Calibri"/>
                        <a:sym typeface="Calibri"/>
                      </a:endParaRPr>
                    </a:p>
                    <a:p>
                      <a:pPr indent="0" lvl="0" marL="0" marR="0" rtl="0" algn="r">
                        <a:lnSpc>
                          <a:spcPct val="100000"/>
                        </a:lnSpc>
                        <a:spcBef>
                          <a:spcPts val="0"/>
                        </a:spcBef>
                        <a:spcAft>
                          <a:spcPts val="0"/>
                        </a:spcAft>
                        <a:buClr>
                          <a:srgbClr val="000000"/>
                        </a:buClr>
                        <a:buSzPts val="1400"/>
                        <a:buFont typeface="Arial"/>
                        <a:buNone/>
                      </a:pPr>
                      <a:r>
                        <a:t/>
                      </a:r>
                      <a:endParaRPr sz="1400" u="none" cap="none" strike="noStrike">
                        <a:latin typeface="Calibri"/>
                        <a:ea typeface="Calibri"/>
                        <a:cs typeface="Calibri"/>
                        <a:sym typeface="Calibri"/>
                      </a:endParaRPr>
                    </a:p>
                  </a:txBody>
                  <a:tcPr marT="91425" marB="91425" marR="91425" marL="91425">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solidFill>
                          <a:srgbClr val="9900FF"/>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latin typeface="Calibri"/>
                        <a:ea typeface="Calibri"/>
                        <a:cs typeface="Calibri"/>
                        <a:sym typeface="Calibri"/>
                      </a:endParaRPr>
                    </a:p>
                  </a:txBody>
                  <a:tcPr marT="91425" marB="91425" marR="91425" marL="91425">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81000">
                <a:tc>
                  <a:txBody>
                    <a:bodyPr/>
                    <a:lstStyle/>
                    <a:p>
                      <a:pPr indent="0" lvl="0" marL="457200" marR="0" rtl="0" algn="r">
                        <a:lnSpc>
                          <a:spcPct val="100000"/>
                        </a:lnSpc>
                        <a:spcBef>
                          <a:spcPts val="0"/>
                        </a:spcBef>
                        <a:spcAft>
                          <a:spcPts val="0"/>
                        </a:spcAft>
                        <a:buClr>
                          <a:srgbClr val="000000"/>
                        </a:buClr>
                        <a:buSzPts val="1400"/>
                        <a:buFont typeface="Arial"/>
                        <a:buNone/>
                      </a:pPr>
                      <a:r>
                        <a:rPr lang="en-US" sz="1400" u="none" cap="none" strike="noStrike">
                          <a:solidFill>
                            <a:schemeClr val="dk1"/>
                          </a:solidFill>
                          <a:latin typeface="Calibri"/>
                          <a:ea typeface="Calibri"/>
                          <a:cs typeface="Calibri"/>
                          <a:sym typeface="Calibri"/>
                        </a:rPr>
                        <a:t>How are you planning to build momentum?</a:t>
                      </a:r>
                      <a:endParaRPr sz="1400" u="none" cap="none" strike="noStrike">
                        <a:solidFill>
                          <a:schemeClr val="dk1"/>
                        </a:solidFill>
                        <a:latin typeface="Calibri"/>
                        <a:ea typeface="Calibri"/>
                        <a:cs typeface="Calibri"/>
                        <a:sym typeface="Calibri"/>
                      </a:endParaRPr>
                    </a:p>
                    <a:p>
                      <a:pPr indent="0" lvl="0" marL="457200" marR="0" rtl="0" algn="r">
                        <a:lnSpc>
                          <a:spcPct val="100000"/>
                        </a:lnSpc>
                        <a:spcBef>
                          <a:spcPts val="0"/>
                        </a:spcBef>
                        <a:spcAft>
                          <a:spcPts val="0"/>
                        </a:spcAft>
                        <a:buClr>
                          <a:srgbClr val="000000"/>
                        </a:buClr>
                        <a:buSzPts val="1400"/>
                        <a:buFont typeface="Arial"/>
                        <a:buNone/>
                      </a:pPr>
                      <a:r>
                        <a:t/>
                      </a:r>
                      <a:endParaRPr sz="1400" u="none" cap="none" strike="noStrike">
                        <a:latin typeface="Calibri"/>
                        <a:ea typeface="Calibri"/>
                        <a:cs typeface="Calibri"/>
                        <a:sym typeface="Calibri"/>
                      </a:endParaRPr>
                    </a:p>
                  </a:txBody>
                  <a:tcPr marT="91425" marB="91425" marR="91425" marL="91425">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latin typeface="Calibri"/>
                        <a:ea typeface="Calibri"/>
                        <a:cs typeface="Calibri"/>
                        <a:sym typeface="Calibri"/>
                      </a:endParaRPr>
                    </a:p>
                  </a:txBody>
                  <a:tcPr marT="91425" marB="91425" marR="91425" marL="91425">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sp>
        <p:nvSpPr>
          <p:cNvPr id="185" name="Google Shape;185;p2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4400"/>
              <a:buFont typeface="Calibri"/>
              <a:buNone/>
            </a:pPr>
            <a:r>
              <a:rPr lang="en-US"/>
              <a:t>Competition</a:t>
            </a:r>
            <a:endParaRPr b="0" i="0" sz="4400" u="none" cap="none" strike="noStrike">
              <a:solidFill>
                <a:schemeClr val="dk1"/>
              </a:solidFill>
              <a:latin typeface="Calibri"/>
              <a:ea typeface="Calibri"/>
              <a:cs typeface="Calibri"/>
              <a:sym typeface="Calibri"/>
            </a:endParaRPr>
          </a:p>
        </p:txBody>
      </p:sp>
      <p:sp>
        <p:nvSpPr>
          <p:cNvPr id="186" name="Google Shape;186;p25"/>
          <p:cNvSpPr txBox="1"/>
          <p:nvPr>
            <p:ph idx="1" type="body"/>
          </p:nvPr>
        </p:nvSpPr>
        <p:spPr>
          <a:xfrm>
            <a:off x="472850" y="1449075"/>
            <a:ext cx="8372100" cy="4526100"/>
          </a:xfrm>
          <a:prstGeom prst="rect">
            <a:avLst/>
          </a:prstGeom>
          <a:noFill/>
          <a:ln>
            <a:noFill/>
          </a:ln>
        </p:spPr>
        <p:txBody>
          <a:bodyPr anchorCtr="0" anchor="t" bIns="45700" lIns="91425" spcFirstLastPara="1" rIns="91425" wrap="square" tIns="45700">
            <a:noAutofit/>
          </a:bodyPr>
          <a:lstStyle/>
          <a:p>
            <a:pPr indent="-139700" lvl="0" marL="342900" marR="0" rtl="0" algn="ctr">
              <a:lnSpc>
                <a:spcPct val="100000"/>
              </a:lnSpc>
              <a:spcBef>
                <a:spcPts val="0"/>
              </a:spcBef>
              <a:spcAft>
                <a:spcPts val="0"/>
              </a:spcAft>
              <a:buClr>
                <a:schemeClr val="dk1"/>
              </a:buClr>
              <a:buSzPts val="3200"/>
              <a:buFont typeface="Arial"/>
              <a:buNone/>
            </a:pPr>
            <a:r>
              <a:rPr lang="en-US" sz="1400"/>
              <a:t>What are your main competitors? How are they currently addressing the problem you are solving? </a:t>
            </a:r>
            <a:endParaRPr sz="1400"/>
          </a:p>
          <a:p>
            <a:pPr indent="-139700" lvl="0" marL="342900" marR="0" rtl="0" algn="ctr">
              <a:lnSpc>
                <a:spcPct val="100000"/>
              </a:lnSpc>
              <a:spcBef>
                <a:spcPts val="0"/>
              </a:spcBef>
              <a:spcAft>
                <a:spcPts val="0"/>
              </a:spcAft>
              <a:buClr>
                <a:schemeClr val="dk1"/>
              </a:buClr>
              <a:buSzPts val="3200"/>
              <a:buFont typeface="Arial"/>
              <a:buNone/>
            </a:pPr>
            <a:r>
              <a:t/>
            </a:r>
            <a:endParaRPr sz="1400">
              <a:solidFill>
                <a:srgbClr val="9900FF"/>
              </a:solidFill>
            </a:endParaRPr>
          </a:p>
          <a:p>
            <a:pPr indent="-139700" lvl="0" marL="342900" marR="0" rtl="0" algn="ctr">
              <a:lnSpc>
                <a:spcPct val="100000"/>
              </a:lnSpc>
              <a:spcBef>
                <a:spcPts val="0"/>
              </a:spcBef>
              <a:spcAft>
                <a:spcPts val="0"/>
              </a:spcAft>
              <a:buClr>
                <a:schemeClr val="dk1"/>
              </a:buClr>
              <a:buSzPts val="3200"/>
              <a:buFont typeface="Arial"/>
              <a:buNone/>
            </a:pPr>
            <a:r>
              <a:t/>
            </a:r>
            <a:endParaRPr sz="1400"/>
          </a:p>
          <a:p>
            <a:pPr indent="-139700" lvl="0" marL="342900" marR="0" rtl="0" algn="ctr">
              <a:lnSpc>
                <a:spcPct val="100000"/>
              </a:lnSpc>
              <a:spcBef>
                <a:spcPts val="0"/>
              </a:spcBef>
              <a:spcAft>
                <a:spcPts val="0"/>
              </a:spcAft>
              <a:buClr>
                <a:schemeClr val="dk1"/>
              </a:buClr>
              <a:buSzPts val="3200"/>
              <a:buFont typeface="Arial"/>
              <a:buNone/>
            </a:pPr>
            <a:r>
              <a:rPr lang="en-US" sz="1400"/>
              <a:t>Where are your competitors in the development stage? What direction are they moving with their technology? (Behind you in development or major established market players?)</a:t>
            </a:r>
            <a:r>
              <a:rPr lang="en-US" sz="1400">
                <a:solidFill>
                  <a:srgbClr val="9900FF"/>
                </a:solidFill>
              </a:rPr>
              <a:t> </a:t>
            </a:r>
            <a:endParaRPr sz="1400">
              <a:solidFill>
                <a:srgbClr val="9900FF"/>
              </a:solidFill>
            </a:endParaRPr>
          </a:p>
          <a:p>
            <a:pPr indent="-139700" lvl="0" marL="342900" marR="0" rtl="0" algn="ctr">
              <a:lnSpc>
                <a:spcPct val="100000"/>
              </a:lnSpc>
              <a:spcBef>
                <a:spcPts val="0"/>
              </a:spcBef>
              <a:spcAft>
                <a:spcPts val="0"/>
              </a:spcAft>
              <a:buClr>
                <a:schemeClr val="dk1"/>
              </a:buClr>
              <a:buSzPts val="3200"/>
              <a:buFont typeface="Arial"/>
              <a:buNone/>
            </a:pPr>
            <a:r>
              <a:t/>
            </a:r>
            <a:endParaRPr sz="1400">
              <a:solidFill>
                <a:srgbClr val="9900FF"/>
              </a:solidFill>
            </a:endParaRPr>
          </a:p>
          <a:p>
            <a:pPr indent="-139700" lvl="0" marL="342900" marR="0" rtl="0" algn="ctr">
              <a:lnSpc>
                <a:spcPct val="100000"/>
              </a:lnSpc>
              <a:spcBef>
                <a:spcPts val="0"/>
              </a:spcBef>
              <a:spcAft>
                <a:spcPts val="0"/>
              </a:spcAft>
              <a:buClr>
                <a:schemeClr val="dk1"/>
              </a:buClr>
              <a:buSzPts val="3200"/>
              <a:buFont typeface="Arial"/>
              <a:buNone/>
            </a:pPr>
            <a:r>
              <a:t/>
            </a:r>
            <a:endParaRPr sz="1400"/>
          </a:p>
          <a:p>
            <a:pPr indent="-139700" lvl="0" marL="342900" marR="0" rtl="0" algn="ctr">
              <a:lnSpc>
                <a:spcPct val="100000"/>
              </a:lnSpc>
              <a:spcBef>
                <a:spcPts val="0"/>
              </a:spcBef>
              <a:spcAft>
                <a:spcPts val="0"/>
              </a:spcAft>
              <a:buClr>
                <a:schemeClr val="dk1"/>
              </a:buClr>
              <a:buSzPts val="3200"/>
              <a:buFont typeface="Arial"/>
              <a:buNone/>
            </a:pPr>
            <a:r>
              <a:t/>
            </a:r>
            <a:endParaRPr sz="1400"/>
          </a:p>
          <a:p>
            <a:pPr indent="-139700" lvl="0" marL="342900" marR="0" rtl="0" algn="ctr">
              <a:lnSpc>
                <a:spcPct val="100000"/>
              </a:lnSpc>
              <a:spcBef>
                <a:spcPts val="0"/>
              </a:spcBef>
              <a:spcAft>
                <a:spcPts val="0"/>
              </a:spcAft>
              <a:buClr>
                <a:schemeClr val="dk1"/>
              </a:buClr>
              <a:buSzPts val="3200"/>
              <a:buFont typeface="Arial"/>
              <a:buNone/>
            </a:pPr>
            <a:r>
              <a:t/>
            </a:r>
            <a:endParaRPr sz="1400">
              <a:solidFill>
                <a:srgbClr val="9900FF"/>
              </a:solidFill>
            </a:endParaRPr>
          </a:p>
        </p:txBody>
      </p:sp>
      <p:sp>
        <p:nvSpPr>
          <p:cNvPr id="187" name="Google Shape;187;p25"/>
          <p:cNvSpPr/>
          <p:nvPr/>
        </p:nvSpPr>
        <p:spPr>
          <a:xfrm>
            <a:off x="1000100" y="6215082"/>
            <a:ext cx="1214446" cy="500066"/>
          </a:xfrm>
          <a:prstGeom prst="rect">
            <a:avLst/>
          </a:prstGeom>
          <a:solidFill>
            <a:schemeClr val="lt1"/>
          </a:solidFill>
          <a:ln cap="flat"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188" name="Google Shape;188;p25"/>
          <p:cNvSpPr txBox="1"/>
          <p:nvPr/>
        </p:nvSpPr>
        <p:spPr>
          <a:xfrm>
            <a:off x="-1004825" y="3079375"/>
            <a:ext cx="1214400" cy="2046600"/>
          </a:xfrm>
          <a:prstGeom prst="rect">
            <a:avLst/>
          </a:prstGeom>
          <a:noFill/>
          <a:ln>
            <a:noFill/>
          </a:ln>
        </p:spPr>
        <p:txBody>
          <a:bodyPr anchorCtr="0" anchor="t" bIns="91425" lIns="91425" spcFirstLastPara="1" rIns="91425" wrap="square" tIns="91425">
            <a:noAutofit/>
          </a:bodyPr>
          <a:lstStyle/>
          <a:p>
            <a:pPr indent="0" lvl="0" marL="0" marR="0" rtl="0" algn="r">
              <a:lnSpc>
                <a:spcPct val="100000"/>
              </a:lnSpc>
              <a:spcBef>
                <a:spcPts val="0"/>
              </a:spcBef>
              <a:spcAft>
                <a:spcPts val="0"/>
              </a:spcAft>
              <a:buClr>
                <a:srgbClr val="000000"/>
              </a:buClr>
              <a:buSzPts val="1200"/>
              <a:buFont typeface="Arial"/>
              <a:buNone/>
            </a:pPr>
            <a:r>
              <a:t/>
            </a:r>
            <a:endParaRPr b="1" i="0" sz="1200" u="none" cap="none" strike="noStrike">
              <a:solidFill>
                <a:srgbClr val="FF0000"/>
              </a:solidFill>
              <a:latin typeface="Calibri"/>
              <a:ea typeface="Calibri"/>
              <a:cs typeface="Calibri"/>
              <a:sym typeface="Calibri"/>
            </a:endParaRPr>
          </a:p>
        </p:txBody>
      </p:sp>
      <p:sp>
        <p:nvSpPr>
          <p:cNvPr id="189" name="Google Shape;189;p25"/>
          <p:cNvSpPr txBox="1"/>
          <p:nvPr/>
        </p:nvSpPr>
        <p:spPr>
          <a:xfrm>
            <a:off x="1000100" y="4497925"/>
            <a:ext cx="7317600" cy="14244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pic>
        <p:nvPicPr>
          <p:cNvPr id="190" name="Google Shape;190;p25"/>
          <p:cNvPicPr preferRelativeResize="0"/>
          <p:nvPr/>
        </p:nvPicPr>
        <p:blipFill rotWithShape="1">
          <a:blip r:embed="rId3">
            <a:alphaModFix/>
          </a:blip>
          <a:srcRect b="0" l="0" r="0" t="0"/>
          <a:stretch/>
        </p:blipFill>
        <p:spPr>
          <a:xfrm>
            <a:off x="-30337" y="4625675"/>
            <a:ext cx="9204675" cy="228600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2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4400"/>
              <a:buFont typeface="Calibri"/>
              <a:buNone/>
            </a:pPr>
            <a:r>
              <a:rPr lang="en-US"/>
              <a:t>Competitive Position</a:t>
            </a:r>
            <a:endParaRPr b="0" i="0" sz="4400" u="none" cap="none" strike="noStrike">
              <a:solidFill>
                <a:schemeClr val="dk1"/>
              </a:solidFill>
              <a:latin typeface="Calibri"/>
              <a:ea typeface="Calibri"/>
              <a:cs typeface="Calibri"/>
              <a:sym typeface="Calibri"/>
            </a:endParaRPr>
          </a:p>
        </p:txBody>
      </p:sp>
      <p:sp>
        <p:nvSpPr>
          <p:cNvPr id="196" name="Google Shape;196;p26"/>
          <p:cNvSpPr txBox="1"/>
          <p:nvPr>
            <p:ph idx="1" type="body"/>
          </p:nvPr>
        </p:nvSpPr>
        <p:spPr>
          <a:xfrm>
            <a:off x="385938" y="1165950"/>
            <a:ext cx="8372100" cy="4526100"/>
          </a:xfrm>
          <a:prstGeom prst="rect">
            <a:avLst/>
          </a:prstGeom>
          <a:noFill/>
          <a:ln>
            <a:noFill/>
          </a:ln>
        </p:spPr>
        <p:txBody>
          <a:bodyPr anchorCtr="0" anchor="t" bIns="45700" lIns="91425" spcFirstLastPara="1" rIns="91425" wrap="square" tIns="45700">
            <a:noAutofit/>
          </a:bodyPr>
          <a:lstStyle/>
          <a:p>
            <a:pPr indent="-139700" lvl="0" marL="342900" marR="0" rtl="0" algn="ctr">
              <a:lnSpc>
                <a:spcPct val="100000"/>
              </a:lnSpc>
              <a:spcBef>
                <a:spcPts val="0"/>
              </a:spcBef>
              <a:spcAft>
                <a:spcPts val="0"/>
              </a:spcAft>
              <a:buClr>
                <a:schemeClr val="dk1"/>
              </a:buClr>
              <a:buSzPts val="3200"/>
              <a:buFont typeface="Arial"/>
              <a:buNone/>
            </a:pPr>
            <a:r>
              <a:rPr lang="en-US" sz="1400"/>
              <a:t>The key ways our product is superior: </a:t>
            </a:r>
            <a:endParaRPr sz="1400"/>
          </a:p>
          <a:p>
            <a:pPr indent="-139700" lvl="0" marL="342900" marR="0" rtl="0" algn="ctr">
              <a:lnSpc>
                <a:spcPct val="100000"/>
              </a:lnSpc>
              <a:spcBef>
                <a:spcPts val="0"/>
              </a:spcBef>
              <a:spcAft>
                <a:spcPts val="0"/>
              </a:spcAft>
              <a:buClr>
                <a:schemeClr val="dk1"/>
              </a:buClr>
              <a:buSzPts val="3200"/>
              <a:buFont typeface="Arial"/>
              <a:buNone/>
            </a:pPr>
            <a:r>
              <a:t/>
            </a:r>
            <a:endParaRPr sz="1400">
              <a:solidFill>
                <a:srgbClr val="9900FF"/>
              </a:solidFill>
            </a:endParaRPr>
          </a:p>
          <a:p>
            <a:pPr indent="-139700" lvl="0" marL="342900" marR="0" rtl="0" algn="ctr">
              <a:lnSpc>
                <a:spcPct val="100000"/>
              </a:lnSpc>
              <a:spcBef>
                <a:spcPts val="0"/>
              </a:spcBef>
              <a:spcAft>
                <a:spcPts val="0"/>
              </a:spcAft>
              <a:buClr>
                <a:schemeClr val="dk1"/>
              </a:buClr>
              <a:buSzPts val="3200"/>
              <a:buFont typeface="Arial"/>
              <a:buNone/>
            </a:pPr>
            <a:r>
              <a:t/>
            </a:r>
            <a:endParaRPr sz="1400"/>
          </a:p>
          <a:p>
            <a:pPr indent="-139700" lvl="0" marL="342900" marR="0" rtl="0" algn="ctr">
              <a:lnSpc>
                <a:spcPct val="100000"/>
              </a:lnSpc>
              <a:spcBef>
                <a:spcPts val="0"/>
              </a:spcBef>
              <a:spcAft>
                <a:spcPts val="0"/>
              </a:spcAft>
              <a:buClr>
                <a:schemeClr val="dk1"/>
              </a:buClr>
              <a:buSzPts val="3200"/>
              <a:buFont typeface="Arial"/>
              <a:buNone/>
            </a:pPr>
            <a:r>
              <a:rPr lang="en-US" sz="1400"/>
              <a:t>The IP protection we have:</a:t>
            </a:r>
            <a:endParaRPr sz="1400"/>
          </a:p>
          <a:p>
            <a:pPr indent="-139700" lvl="0" marL="342900" marR="0" rtl="0" algn="ctr">
              <a:lnSpc>
                <a:spcPct val="100000"/>
              </a:lnSpc>
              <a:spcBef>
                <a:spcPts val="0"/>
              </a:spcBef>
              <a:spcAft>
                <a:spcPts val="0"/>
              </a:spcAft>
              <a:buClr>
                <a:schemeClr val="dk1"/>
              </a:buClr>
              <a:buSzPts val="3200"/>
              <a:buFont typeface="Arial"/>
              <a:buNone/>
            </a:pPr>
            <a:r>
              <a:t/>
            </a:r>
            <a:endParaRPr sz="1400">
              <a:solidFill>
                <a:srgbClr val="9900FF"/>
              </a:solidFill>
            </a:endParaRPr>
          </a:p>
        </p:txBody>
      </p:sp>
      <p:sp>
        <p:nvSpPr>
          <p:cNvPr id="197" name="Google Shape;197;p26"/>
          <p:cNvSpPr/>
          <p:nvPr/>
        </p:nvSpPr>
        <p:spPr>
          <a:xfrm>
            <a:off x="1000100" y="6215082"/>
            <a:ext cx="1214400" cy="500100"/>
          </a:xfrm>
          <a:prstGeom prst="rect">
            <a:avLst/>
          </a:prstGeom>
          <a:solidFill>
            <a:schemeClr val="lt1"/>
          </a:solidFill>
          <a:ln cap="flat"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198" name="Google Shape;198;p26"/>
          <p:cNvSpPr txBox="1"/>
          <p:nvPr/>
        </p:nvSpPr>
        <p:spPr>
          <a:xfrm>
            <a:off x="-1004825" y="3079375"/>
            <a:ext cx="1214400" cy="2046600"/>
          </a:xfrm>
          <a:prstGeom prst="rect">
            <a:avLst/>
          </a:prstGeom>
          <a:noFill/>
          <a:ln>
            <a:noFill/>
          </a:ln>
        </p:spPr>
        <p:txBody>
          <a:bodyPr anchorCtr="0" anchor="t" bIns="91425" lIns="91425" spcFirstLastPara="1" rIns="91425" wrap="square" tIns="91425">
            <a:noAutofit/>
          </a:bodyPr>
          <a:lstStyle/>
          <a:p>
            <a:pPr indent="0" lvl="0" marL="0" marR="0" rtl="0" algn="r">
              <a:lnSpc>
                <a:spcPct val="100000"/>
              </a:lnSpc>
              <a:spcBef>
                <a:spcPts val="0"/>
              </a:spcBef>
              <a:spcAft>
                <a:spcPts val="0"/>
              </a:spcAft>
              <a:buClr>
                <a:srgbClr val="000000"/>
              </a:buClr>
              <a:buSzPts val="1200"/>
              <a:buFont typeface="Arial"/>
              <a:buNone/>
            </a:pPr>
            <a:r>
              <a:t/>
            </a:r>
            <a:endParaRPr b="1" i="0" sz="1200" u="none" cap="none" strike="noStrike">
              <a:solidFill>
                <a:srgbClr val="FF0000"/>
              </a:solidFill>
              <a:latin typeface="Calibri"/>
              <a:ea typeface="Calibri"/>
              <a:cs typeface="Calibri"/>
              <a:sym typeface="Calibri"/>
            </a:endParaRPr>
          </a:p>
        </p:txBody>
      </p:sp>
      <p:sp>
        <p:nvSpPr>
          <p:cNvPr id="199" name="Google Shape;199;p26"/>
          <p:cNvSpPr txBox="1"/>
          <p:nvPr/>
        </p:nvSpPr>
        <p:spPr>
          <a:xfrm>
            <a:off x="1000100" y="4497925"/>
            <a:ext cx="7317600" cy="14244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pic>
        <p:nvPicPr>
          <p:cNvPr id="200" name="Google Shape;200;p26"/>
          <p:cNvPicPr preferRelativeResize="0"/>
          <p:nvPr/>
        </p:nvPicPr>
        <p:blipFill rotWithShape="1">
          <a:blip r:embed="rId3">
            <a:alphaModFix/>
          </a:blip>
          <a:srcRect b="0" l="0" r="0" t="0"/>
          <a:stretch/>
        </p:blipFill>
        <p:spPr>
          <a:xfrm>
            <a:off x="-30350" y="5242950"/>
            <a:ext cx="9204675" cy="2286000"/>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4" name="Shape 204"/>
        <p:cNvGrpSpPr/>
        <p:nvPr/>
      </p:nvGrpSpPr>
      <p:grpSpPr>
        <a:xfrm>
          <a:off x="0" y="0"/>
          <a:ext cx="0" cy="0"/>
          <a:chOff x="0" y="0"/>
          <a:chExt cx="0" cy="0"/>
        </a:xfrm>
      </p:grpSpPr>
      <p:pic>
        <p:nvPicPr>
          <p:cNvPr id="205" name="Google Shape;205;p27"/>
          <p:cNvPicPr preferRelativeResize="0"/>
          <p:nvPr/>
        </p:nvPicPr>
        <p:blipFill rotWithShape="1">
          <a:blip r:embed="rId3">
            <a:alphaModFix/>
          </a:blip>
          <a:srcRect b="0" l="0" r="0" t="44514"/>
          <a:stretch/>
        </p:blipFill>
        <p:spPr>
          <a:xfrm>
            <a:off x="0" y="-152400"/>
            <a:ext cx="9144001" cy="2852500"/>
          </a:xfrm>
          <a:prstGeom prst="rect">
            <a:avLst/>
          </a:prstGeom>
          <a:noFill/>
          <a:ln>
            <a:noFill/>
          </a:ln>
        </p:spPr>
      </p:pic>
      <p:sp>
        <p:nvSpPr>
          <p:cNvPr id="206" name="Google Shape;206;p27"/>
          <p:cNvSpPr txBox="1"/>
          <p:nvPr/>
        </p:nvSpPr>
        <p:spPr>
          <a:xfrm>
            <a:off x="633750" y="669850"/>
            <a:ext cx="7876500" cy="1703400"/>
          </a:xfrm>
          <a:prstGeom prst="rect">
            <a:avLst/>
          </a:prstGeom>
          <a:noFill/>
          <a:ln>
            <a:noFill/>
          </a:ln>
        </p:spPr>
        <p:txBody>
          <a:bodyPr anchorCtr="0" anchor="t" bIns="91425" lIns="91425" spcFirstLastPara="1" rIns="91425" wrap="square" tIns="91425">
            <a:noAutofit/>
          </a:bodyPr>
          <a:lstStyle/>
          <a:p>
            <a:pPr indent="-139700" lvl="0" marL="342900" marR="0" rtl="0" algn="ctr">
              <a:lnSpc>
                <a:spcPct val="100000"/>
              </a:lnSpc>
              <a:spcBef>
                <a:spcPts val="0"/>
              </a:spcBef>
              <a:spcAft>
                <a:spcPts val="0"/>
              </a:spcAft>
              <a:buClr>
                <a:srgbClr val="000000"/>
              </a:buClr>
              <a:buSzPts val="4800"/>
              <a:buFont typeface="Arial"/>
              <a:buNone/>
            </a:pPr>
            <a:r>
              <a:rPr b="0" i="0" lang="en-US" sz="4800" u="none" cap="none" strike="noStrike">
                <a:solidFill>
                  <a:srgbClr val="F3F3F3"/>
                </a:solidFill>
                <a:latin typeface="Calibri"/>
                <a:ea typeface="Calibri"/>
                <a:cs typeface="Calibri"/>
                <a:sym typeface="Calibri"/>
              </a:rPr>
              <a:t>Company Name </a:t>
            </a:r>
            <a:endParaRPr b="0" i="0" sz="4800" u="none" cap="none" strike="noStrike">
              <a:solidFill>
                <a:srgbClr val="F3F3F3"/>
              </a:solidFill>
              <a:latin typeface="Calibri"/>
              <a:ea typeface="Calibri"/>
              <a:cs typeface="Calibri"/>
              <a:sym typeface="Calibri"/>
            </a:endParaRPr>
          </a:p>
        </p:txBody>
      </p:sp>
      <p:sp>
        <p:nvSpPr>
          <p:cNvPr id="207" name="Google Shape;207;p27"/>
          <p:cNvSpPr txBox="1"/>
          <p:nvPr>
            <p:ph type="title"/>
          </p:nvPr>
        </p:nvSpPr>
        <p:spPr>
          <a:xfrm>
            <a:off x="457200" y="1365013"/>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4400"/>
              <a:buFont typeface="Calibri"/>
              <a:buNone/>
            </a:pPr>
            <a:r>
              <a:rPr b="1" lang="en-US">
                <a:solidFill>
                  <a:schemeClr val="lt1"/>
                </a:solidFill>
              </a:rPr>
              <a:t>Financials</a:t>
            </a:r>
            <a:endParaRPr b="1" i="0" sz="4400" u="none" cap="none" strike="noStrike">
              <a:solidFill>
                <a:schemeClr val="lt1"/>
              </a:solidFill>
            </a:endParaRPr>
          </a:p>
        </p:txBody>
      </p:sp>
      <p:sp>
        <p:nvSpPr>
          <p:cNvPr id="208" name="Google Shape;208;p27"/>
          <p:cNvSpPr txBox="1"/>
          <p:nvPr>
            <p:ph idx="1" type="body"/>
          </p:nvPr>
        </p:nvSpPr>
        <p:spPr>
          <a:xfrm>
            <a:off x="1684250" y="3239875"/>
            <a:ext cx="5489100" cy="1332000"/>
          </a:xfrm>
          <a:prstGeom prst="rect">
            <a:avLst/>
          </a:prstGeom>
          <a:noFill/>
          <a:ln>
            <a:noFill/>
          </a:ln>
        </p:spPr>
        <p:txBody>
          <a:bodyPr anchorCtr="0" anchor="t" bIns="45700" lIns="91425" spcFirstLastPara="1" rIns="91425" wrap="square" tIns="45700">
            <a:noAutofit/>
          </a:bodyPr>
          <a:lstStyle/>
          <a:p>
            <a:pPr indent="-139700" lvl="0" marL="342900" marR="0" rtl="0" algn="l">
              <a:lnSpc>
                <a:spcPct val="100000"/>
              </a:lnSpc>
              <a:spcBef>
                <a:spcPts val="0"/>
              </a:spcBef>
              <a:spcAft>
                <a:spcPts val="0"/>
              </a:spcAft>
              <a:buClr>
                <a:schemeClr val="dk1"/>
              </a:buClr>
              <a:buSzPts val="3200"/>
              <a:buFont typeface="Arial"/>
              <a:buNone/>
            </a:pPr>
            <a:r>
              <a:rPr lang="en-US" sz="1400"/>
              <a:t>Provide financial information for current year and previous year</a:t>
            </a:r>
            <a:endParaRPr sz="1400"/>
          </a:p>
          <a:p>
            <a:pPr indent="-139700" lvl="0" marL="342900" marR="0" rtl="0" algn="l">
              <a:lnSpc>
                <a:spcPct val="100000"/>
              </a:lnSpc>
              <a:spcBef>
                <a:spcPts val="0"/>
              </a:spcBef>
              <a:spcAft>
                <a:spcPts val="0"/>
              </a:spcAft>
              <a:buClr>
                <a:schemeClr val="dk1"/>
              </a:buClr>
              <a:buSzPts val="3200"/>
              <a:buFont typeface="Arial"/>
              <a:buNone/>
            </a:pPr>
            <a:r>
              <a:rPr lang="en-US" sz="1400"/>
              <a:t>Provide 5 year forward looking projections</a:t>
            </a:r>
            <a:endParaRPr sz="1400"/>
          </a:p>
          <a:p>
            <a:pPr indent="-139700" lvl="0" marL="342900" marR="0" rtl="0" algn="l">
              <a:lnSpc>
                <a:spcPct val="100000"/>
              </a:lnSpc>
              <a:spcBef>
                <a:spcPts val="0"/>
              </a:spcBef>
              <a:spcAft>
                <a:spcPts val="0"/>
              </a:spcAft>
              <a:buClr>
                <a:schemeClr val="dk1"/>
              </a:buClr>
              <a:buSzPts val="3200"/>
              <a:buFont typeface="Arial"/>
              <a:buNone/>
            </a:pPr>
            <a:r>
              <a:rPr lang="en-US" sz="1400"/>
              <a:t>Provide top line revenues, costs, and margin figures</a:t>
            </a:r>
            <a:endParaRPr sz="1400"/>
          </a:p>
          <a:p>
            <a:pPr indent="-139700" lvl="0" marL="342900" marR="0" rtl="0" algn="l">
              <a:lnSpc>
                <a:spcPct val="100000"/>
              </a:lnSpc>
              <a:spcBef>
                <a:spcPts val="0"/>
              </a:spcBef>
              <a:spcAft>
                <a:spcPts val="0"/>
              </a:spcAft>
              <a:buClr>
                <a:schemeClr val="dk1"/>
              </a:buClr>
              <a:buSzPts val="3200"/>
              <a:buFont typeface="Arial"/>
              <a:buNone/>
            </a:pPr>
            <a:r>
              <a:rPr lang="en-US" sz="1400"/>
              <a:t>Summarize again how you plan to execute on this plan</a:t>
            </a:r>
            <a:endParaRPr sz="1400"/>
          </a:p>
        </p:txBody>
      </p:sp>
      <p:sp>
        <p:nvSpPr>
          <p:cNvPr id="209" name="Google Shape;209;p27"/>
          <p:cNvSpPr/>
          <p:nvPr/>
        </p:nvSpPr>
        <p:spPr>
          <a:xfrm>
            <a:off x="1000100" y="6215082"/>
            <a:ext cx="1214446" cy="500066"/>
          </a:xfrm>
          <a:prstGeom prst="rect">
            <a:avLst/>
          </a:prstGeom>
          <a:solidFill>
            <a:schemeClr val="lt1"/>
          </a:solidFill>
          <a:ln cap="flat"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3" name="Shape 213"/>
        <p:cNvGrpSpPr/>
        <p:nvPr/>
      </p:nvGrpSpPr>
      <p:grpSpPr>
        <a:xfrm>
          <a:off x="0" y="0"/>
          <a:ext cx="0" cy="0"/>
          <a:chOff x="0" y="0"/>
          <a:chExt cx="0" cy="0"/>
        </a:xfrm>
      </p:grpSpPr>
      <p:sp>
        <p:nvSpPr>
          <p:cNvPr id="214" name="Google Shape;214;p2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4400"/>
              <a:buFont typeface="Calibri"/>
              <a:buNone/>
            </a:pPr>
            <a:r>
              <a:rPr lang="en-US"/>
              <a:t>Milestones</a:t>
            </a:r>
            <a:endParaRPr b="0" i="0" sz="4400" u="none" cap="none" strike="noStrike">
              <a:solidFill>
                <a:schemeClr val="dk1"/>
              </a:solidFill>
              <a:latin typeface="Calibri"/>
              <a:ea typeface="Calibri"/>
              <a:cs typeface="Calibri"/>
              <a:sym typeface="Calibri"/>
            </a:endParaRPr>
          </a:p>
        </p:txBody>
      </p:sp>
      <p:sp>
        <p:nvSpPr>
          <p:cNvPr id="215" name="Google Shape;215;p28"/>
          <p:cNvSpPr txBox="1"/>
          <p:nvPr>
            <p:ph idx="1" type="body"/>
          </p:nvPr>
        </p:nvSpPr>
        <p:spPr>
          <a:xfrm>
            <a:off x="843300" y="1600200"/>
            <a:ext cx="7843500" cy="1385400"/>
          </a:xfrm>
          <a:prstGeom prst="rect">
            <a:avLst/>
          </a:prstGeom>
          <a:noFill/>
          <a:ln>
            <a:noFill/>
          </a:ln>
        </p:spPr>
        <p:txBody>
          <a:bodyPr anchorCtr="0" anchor="t" bIns="45700" lIns="91425" spcFirstLastPara="1" rIns="91425" wrap="square" tIns="45700">
            <a:noAutofit/>
          </a:bodyPr>
          <a:lstStyle/>
          <a:p>
            <a:pPr indent="-139700" lvl="0" marL="342900" marR="0" rtl="0" algn="l">
              <a:lnSpc>
                <a:spcPct val="100000"/>
              </a:lnSpc>
              <a:spcBef>
                <a:spcPts val="0"/>
              </a:spcBef>
              <a:spcAft>
                <a:spcPts val="0"/>
              </a:spcAft>
              <a:buClr>
                <a:schemeClr val="dk1"/>
              </a:buClr>
              <a:buSzPts val="3200"/>
              <a:buFont typeface="Arial"/>
              <a:buNone/>
            </a:pPr>
            <a:r>
              <a:t/>
            </a:r>
            <a:endParaRPr sz="1400">
              <a:solidFill>
                <a:srgbClr val="9900FF"/>
              </a:solidFill>
            </a:endParaRPr>
          </a:p>
          <a:p>
            <a:pPr indent="-139700" lvl="0" marL="342900" marR="0" rtl="0" algn="l">
              <a:lnSpc>
                <a:spcPct val="100000"/>
              </a:lnSpc>
              <a:spcBef>
                <a:spcPts val="0"/>
              </a:spcBef>
              <a:spcAft>
                <a:spcPts val="0"/>
              </a:spcAft>
              <a:buClr>
                <a:schemeClr val="dk1"/>
              </a:buClr>
              <a:buSzPts val="3200"/>
              <a:buFont typeface="Arial"/>
              <a:buNone/>
            </a:pPr>
            <a:r>
              <a:t/>
            </a:r>
            <a:endParaRPr sz="1400"/>
          </a:p>
          <a:p>
            <a:pPr indent="-139700" lvl="0" marL="342900" marR="0" rtl="0" algn="l">
              <a:lnSpc>
                <a:spcPct val="100000"/>
              </a:lnSpc>
              <a:spcBef>
                <a:spcPts val="0"/>
              </a:spcBef>
              <a:spcAft>
                <a:spcPts val="0"/>
              </a:spcAft>
              <a:buClr>
                <a:schemeClr val="dk1"/>
              </a:buClr>
              <a:buSzPts val="3200"/>
              <a:buFont typeface="Arial"/>
              <a:buNone/>
            </a:pPr>
            <a:r>
              <a:t/>
            </a:r>
            <a:endParaRPr sz="1400"/>
          </a:p>
          <a:p>
            <a:pPr indent="-139700" lvl="0" marL="342900" marR="0" rtl="0" algn="l">
              <a:lnSpc>
                <a:spcPct val="100000"/>
              </a:lnSpc>
              <a:spcBef>
                <a:spcPts val="0"/>
              </a:spcBef>
              <a:spcAft>
                <a:spcPts val="0"/>
              </a:spcAft>
              <a:buClr>
                <a:schemeClr val="dk1"/>
              </a:buClr>
              <a:buSzPts val="3200"/>
              <a:buFont typeface="Arial"/>
              <a:buNone/>
            </a:pPr>
            <a:r>
              <a:t/>
            </a:r>
            <a:endParaRPr sz="1400"/>
          </a:p>
        </p:txBody>
      </p:sp>
      <p:sp>
        <p:nvSpPr>
          <p:cNvPr id="216" name="Google Shape;216;p28"/>
          <p:cNvSpPr/>
          <p:nvPr/>
        </p:nvSpPr>
        <p:spPr>
          <a:xfrm>
            <a:off x="1000100" y="6215082"/>
            <a:ext cx="1214446" cy="500066"/>
          </a:xfrm>
          <a:prstGeom prst="rect">
            <a:avLst/>
          </a:prstGeom>
          <a:solidFill>
            <a:schemeClr val="lt1"/>
          </a:solidFill>
          <a:ln cap="flat"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217" name="Google Shape;217;p28"/>
          <p:cNvSpPr txBox="1"/>
          <p:nvPr/>
        </p:nvSpPr>
        <p:spPr>
          <a:xfrm>
            <a:off x="444800" y="3601375"/>
            <a:ext cx="8433900" cy="562500"/>
          </a:xfrm>
          <a:prstGeom prst="rect">
            <a:avLst/>
          </a:prstGeom>
          <a:noFill/>
          <a:ln>
            <a:noFill/>
          </a:ln>
        </p:spPr>
        <p:txBody>
          <a:bodyPr anchorCtr="0" anchor="t" bIns="91425" lIns="91425" spcFirstLastPara="1" rIns="91425" wrap="square" tIns="91425">
            <a:noAutofit/>
          </a:bodyPr>
          <a:lstStyle/>
          <a:p>
            <a:pPr indent="-139700" lvl="0" marL="342900" marR="0" rtl="0" algn="ctr">
              <a:lnSpc>
                <a:spcPct val="100000"/>
              </a:lnSpc>
              <a:spcBef>
                <a:spcPts val="0"/>
              </a:spcBef>
              <a:spcAft>
                <a:spcPts val="0"/>
              </a:spcAft>
              <a:buClr>
                <a:srgbClr val="000000"/>
              </a:buClr>
              <a:buSzPts val="1400"/>
              <a:buFont typeface="Arial"/>
              <a:buNone/>
            </a:pPr>
            <a:r>
              <a:rPr b="0" i="0" lang="en-US" sz="1400" u="none" cap="none" strike="noStrike">
                <a:solidFill>
                  <a:schemeClr val="dk1"/>
                </a:solidFill>
                <a:latin typeface="Calibri"/>
                <a:ea typeface="Calibri"/>
                <a:cs typeface="Calibri"/>
                <a:sym typeface="Calibri"/>
              </a:rPr>
              <a:t>What milestones will be achieved with the funding you are looking for?</a:t>
            </a:r>
            <a:endParaRPr b="0" i="0" sz="1400" u="none" cap="none" strike="noStrike">
              <a:solidFill>
                <a:schemeClr val="dk1"/>
              </a:solidFill>
              <a:latin typeface="Arial"/>
              <a:ea typeface="Arial"/>
              <a:cs typeface="Arial"/>
              <a:sym typeface="Arial"/>
            </a:endParaRPr>
          </a:p>
          <a:p>
            <a:pPr indent="-139700" lvl="0" marL="342900" marR="0" rtl="0" algn="ctr">
              <a:lnSpc>
                <a:spcPct val="100000"/>
              </a:lnSpc>
              <a:spcBef>
                <a:spcPts val="0"/>
              </a:spcBef>
              <a:spcAft>
                <a:spcPts val="0"/>
              </a:spcAft>
              <a:buClr>
                <a:schemeClr val="dk1"/>
              </a:buClr>
              <a:buSzPts val="1100"/>
              <a:buFont typeface="Arial"/>
              <a:buNone/>
            </a:pPr>
            <a:r>
              <a:t/>
            </a:r>
            <a:endParaRPr b="0" i="0" sz="1400" u="none" cap="none" strike="noStrike">
              <a:solidFill>
                <a:schemeClr val="dk1"/>
              </a:solidFill>
              <a:latin typeface="Arial"/>
              <a:ea typeface="Arial"/>
              <a:cs typeface="Arial"/>
              <a:sym typeface="Arial"/>
            </a:endParaRPr>
          </a:p>
        </p:txBody>
      </p:sp>
      <p:graphicFrame>
        <p:nvGraphicFramePr>
          <p:cNvPr id="218" name="Google Shape;218;p28"/>
          <p:cNvGraphicFramePr/>
          <p:nvPr/>
        </p:nvGraphicFramePr>
        <p:xfrm>
          <a:off x="1549888" y="1526275"/>
          <a:ext cx="3000000" cy="3000000"/>
        </p:xfrm>
        <a:graphic>
          <a:graphicData uri="http://schemas.openxmlformats.org/drawingml/2006/table">
            <a:tbl>
              <a:tblPr>
                <a:noFill/>
                <a:tableStyleId>{0D2850CA-16E5-4B8C-8D2E-DA5E76A94D2B}</a:tableStyleId>
              </a:tblPr>
              <a:tblGrid>
                <a:gridCol w="3243875"/>
                <a:gridCol w="2800325"/>
              </a:tblGrid>
              <a:tr h="396200">
                <a:tc>
                  <a:txBody>
                    <a:bodyPr/>
                    <a:lstStyle/>
                    <a:p>
                      <a:pPr indent="-139700" lvl="0" marL="342900" marR="0" rtl="0" algn="l">
                        <a:lnSpc>
                          <a:spcPct val="100000"/>
                        </a:lnSpc>
                        <a:spcBef>
                          <a:spcPts val="0"/>
                        </a:spcBef>
                        <a:spcAft>
                          <a:spcPts val="0"/>
                        </a:spcAft>
                        <a:buClr>
                          <a:srgbClr val="000000"/>
                        </a:buClr>
                        <a:buSzPts val="1400"/>
                        <a:buFont typeface="Arial"/>
                        <a:buNone/>
                      </a:pPr>
                      <a:r>
                        <a:rPr lang="en-US" sz="1400" u="none" cap="none" strike="noStrike">
                          <a:solidFill>
                            <a:schemeClr val="dk1"/>
                          </a:solidFill>
                          <a:latin typeface="Calibri"/>
                          <a:ea typeface="Calibri"/>
                          <a:cs typeface="Calibri"/>
                          <a:sym typeface="Calibri"/>
                        </a:rPr>
                        <a:t>What stage are you at?</a:t>
                      </a:r>
                      <a:endParaRPr sz="1400" u="none" cap="none" strike="noStrike">
                        <a:solidFill>
                          <a:schemeClr val="dk1"/>
                        </a:solidFill>
                        <a:latin typeface="Calibri"/>
                        <a:ea typeface="Calibri"/>
                        <a:cs typeface="Calibri"/>
                        <a:sym typeface="Calibri"/>
                      </a:endParaRPr>
                    </a:p>
                  </a:txBody>
                  <a:tcPr marT="91425" marB="91425" marR="91425" marL="91425">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81000">
                <a:tc>
                  <a:txBody>
                    <a:bodyPr/>
                    <a:lstStyle/>
                    <a:p>
                      <a:pPr indent="-139700" lvl="0" marL="342900" marR="0" rtl="0" algn="l">
                        <a:lnSpc>
                          <a:spcPct val="100000"/>
                        </a:lnSpc>
                        <a:spcBef>
                          <a:spcPts val="0"/>
                        </a:spcBef>
                        <a:spcAft>
                          <a:spcPts val="0"/>
                        </a:spcAft>
                        <a:buClr>
                          <a:schemeClr val="dk1"/>
                        </a:buClr>
                        <a:buSzPts val="3200"/>
                        <a:buFont typeface="Arial"/>
                        <a:buNone/>
                      </a:pPr>
                      <a:r>
                        <a:rPr lang="en-US" sz="1400" u="none" cap="none" strike="noStrike">
                          <a:solidFill>
                            <a:schemeClr val="dk1"/>
                          </a:solidFill>
                          <a:latin typeface="Calibri"/>
                          <a:ea typeface="Calibri"/>
                          <a:cs typeface="Calibri"/>
                          <a:sym typeface="Calibri"/>
                        </a:rPr>
                        <a:t>Funding Raised to date</a:t>
                      </a:r>
                      <a:endParaRPr sz="1400" u="none" cap="none" strike="noStrike"/>
                    </a:p>
                  </a:txBody>
                  <a:tcPr marT="91425" marB="91425" marR="91425" marL="91425">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139700" lvl="0" marL="342900" marR="0" rtl="0" algn="l">
                        <a:lnSpc>
                          <a:spcPct val="100000"/>
                        </a:lnSpc>
                        <a:spcBef>
                          <a:spcPts val="0"/>
                        </a:spcBef>
                        <a:spcAft>
                          <a:spcPts val="0"/>
                        </a:spcAft>
                        <a:buClr>
                          <a:schemeClr val="dk1"/>
                        </a:buClr>
                        <a:buSzPts val="3200"/>
                        <a:buFont typeface="Arial"/>
                        <a:buNone/>
                      </a:pPr>
                      <a:r>
                        <a:t/>
                      </a:r>
                      <a:endParaRPr sz="1400" u="none" cap="none" strike="noStrike"/>
                    </a:p>
                  </a:txBody>
                  <a:tcPr marT="91425" marB="91425" marR="91425" marL="91425">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81000">
                <a:tc>
                  <a:txBody>
                    <a:bodyPr/>
                    <a:lstStyle/>
                    <a:p>
                      <a:pPr indent="-139700" lvl="0" marL="342900" marR="0" rtl="0" algn="l">
                        <a:lnSpc>
                          <a:spcPct val="100000"/>
                        </a:lnSpc>
                        <a:spcBef>
                          <a:spcPts val="0"/>
                        </a:spcBef>
                        <a:spcAft>
                          <a:spcPts val="0"/>
                        </a:spcAft>
                        <a:buClr>
                          <a:schemeClr val="dk1"/>
                        </a:buClr>
                        <a:buSzPts val="3200"/>
                        <a:buFont typeface="Arial"/>
                        <a:buNone/>
                      </a:pPr>
                      <a:r>
                        <a:rPr lang="en-US" sz="1400" u="none" cap="none" strike="noStrike">
                          <a:solidFill>
                            <a:schemeClr val="dk1"/>
                          </a:solidFill>
                          <a:latin typeface="Calibri"/>
                          <a:ea typeface="Calibri"/>
                          <a:cs typeface="Calibri"/>
                          <a:sym typeface="Calibri"/>
                        </a:rPr>
                        <a:t>What have you accomplished with the funding you have received for so far?</a:t>
                      </a:r>
                      <a:endParaRPr sz="1400" u="none" cap="none" strike="noStrike"/>
                    </a:p>
                  </a:txBody>
                  <a:tcPr marT="91425" marB="91425" marR="91425" marL="91425">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96200">
                <a:tc>
                  <a:txBody>
                    <a:bodyPr/>
                    <a:lstStyle/>
                    <a:p>
                      <a:pPr indent="-139700" lvl="0" marL="342900" marR="0" rtl="0" algn="l">
                        <a:lnSpc>
                          <a:spcPct val="100000"/>
                        </a:lnSpc>
                        <a:spcBef>
                          <a:spcPts val="0"/>
                        </a:spcBef>
                        <a:spcAft>
                          <a:spcPts val="0"/>
                        </a:spcAft>
                        <a:buClr>
                          <a:schemeClr val="dk1"/>
                        </a:buClr>
                        <a:buSzPts val="3200"/>
                        <a:buFont typeface="Arial"/>
                        <a:buNone/>
                      </a:pPr>
                      <a:r>
                        <a:rPr lang="en-US" sz="1400" u="none" cap="none" strike="noStrike">
                          <a:solidFill>
                            <a:schemeClr val="dk1"/>
                          </a:solidFill>
                          <a:latin typeface="Calibri"/>
                          <a:ea typeface="Calibri"/>
                          <a:cs typeface="Calibri"/>
                          <a:sym typeface="Calibri"/>
                        </a:rPr>
                        <a:t>Who have you raised from? </a:t>
                      </a:r>
                      <a:endParaRPr sz="1400" u="none" cap="none" strike="noStrike"/>
                    </a:p>
                  </a:txBody>
                  <a:tcPr marT="91425" marB="91425" marR="91425" marL="91425">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bl>
          </a:graphicData>
        </a:graphic>
      </p:graphicFrame>
      <p:pic>
        <p:nvPicPr>
          <p:cNvPr id="219" name="Google Shape;219;p28"/>
          <p:cNvPicPr preferRelativeResize="0"/>
          <p:nvPr/>
        </p:nvPicPr>
        <p:blipFill rotWithShape="1">
          <a:blip r:embed="rId3">
            <a:alphaModFix/>
          </a:blip>
          <a:srcRect b="0" l="0" r="0" t="0"/>
          <a:stretch/>
        </p:blipFill>
        <p:spPr>
          <a:xfrm>
            <a:off x="-30337" y="5912275"/>
            <a:ext cx="9204675" cy="2286000"/>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3" name="Shape 223"/>
        <p:cNvGrpSpPr/>
        <p:nvPr/>
      </p:nvGrpSpPr>
      <p:grpSpPr>
        <a:xfrm>
          <a:off x="0" y="0"/>
          <a:ext cx="0" cy="0"/>
          <a:chOff x="0" y="0"/>
          <a:chExt cx="0" cy="0"/>
        </a:xfrm>
      </p:grpSpPr>
      <p:pic>
        <p:nvPicPr>
          <p:cNvPr id="224" name="Google Shape;224;p29"/>
          <p:cNvPicPr preferRelativeResize="0"/>
          <p:nvPr/>
        </p:nvPicPr>
        <p:blipFill rotWithShape="1">
          <a:blip r:embed="rId3">
            <a:alphaModFix/>
          </a:blip>
          <a:srcRect b="0" l="0" r="0" t="44514"/>
          <a:stretch/>
        </p:blipFill>
        <p:spPr>
          <a:xfrm>
            <a:off x="0" y="-152400"/>
            <a:ext cx="9144001" cy="2852500"/>
          </a:xfrm>
          <a:prstGeom prst="rect">
            <a:avLst/>
          </a:prstGeom>
          <a:noFill/>
          <a:ln>
            <a:noFill/>
          </a:ln>
        </p:spPr>
      </p:pic>
      <p:sp>
        <p:nvSpPr>
          <p:cNvPr id="225" name="Google Shape;225;p29"/>
          <p:cNvSpPr txBox="1"/>
          <p:nvPr/>
        </p:nvSpPr>
        <p:spPr>
          <a:xfrm>
            <a:off x="633750" y="669850"/>
            <a:ext cx="7876500" cy="1703400"/>
          </a:xfrm>
          <a:prstGeom prst="rect">
            <a:avLst/>
          </a:prstGeom>
          <a:noFill/>
          <a:ln>
            <a:noFill/>
          </a:ln>
        </p:spPr>
        <p:txBody>
          <a:bodyPr anchorCtr="0" anchor="t" bIns="91425" lIns="91425" spcFirstLastPara="1" rIns="91425" wrap="square" tIns="91425">
            <a:noAutofit/>
          </a:bodyPr>
          <a:lstStyle/>
          <a:p>
            <a:pPr indent="-139700" lvl="0" marL="342900" marR="0" rtl="0" algn="ctr">
              <a:lnSpc>
                <a:spcPct val="100000"/>
              </a:lnSpc>
              <a:spcBef>
                <a:spcPts val="0"/>
              </a:spcBef>
              <a:spcAft>
                <a:spcPts val="0"/>
              </a:spcAft>
              <a:buClr>
                <a:srgbClr val="000000"/>
              </a:buClr>
              <a:buSzPts val="4800"/>
              <a:buFont typeface="Arial"/>
              <a:buNone/>
            </a:pPr>
            <a:r>
              <a:rPr b="0" i="0" lang="en-US" sz="4800" u="none" cap="none" strike="noStrike">
                <a:solidFill>
                  <a:srgbClr val="F3F3F3"/>
                </a:solidFill>
                <a:latin typeface="Calibri"/>
                <a:ea typeface="Calibri"/>
                <a:cs typeface="Calibri"/>
                <a:sym typeface="Calibri"/>
              </a:rPr>
              <a:t>Investment Ask</a:t>
            </a:r>
            <a:endParaRPr b="0" i="0" sz="4800" u="none" cap="none" strike="noStrike">
              <a:solidFill>
                <a:srgbClr val="F3F3F3"/>
              </a:solidFill>
              <a:latin typeface="Calibri"/>
              <a:ea typeface="Calibri"/>
              <a:cs typeface="Calibri"/>
              <a:sym typeface="Calibri"/>
            </a:endParaRPr>
          </a:p>
        </p:txBody>
      </p:sp>
      <p:sp>
        <p:nvSpPr>
          <p:cNvPr id="226" name="Google Shape;226;p29"/>
          <p:cNvSpPr txBox="1"/>
          <p:nvPr>
            <p:ph type="title"/>
          </p:nvPr>
        </p:nvSpPr>
        <p:spPr>
          <a:xfrm>
            <a:off x="98300" y="1380613"/>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4400"/>
              <a:buFont typeface="Calibri"/>
              <a:buNone/>
            </a:pPr>
            <a:r>
              <a:t/>
            </a:r>
            <a:endParaRPr b="1" i="0" sz="4400" u="none" cap="none" strike="noStrike">
              <a:solidFill>
                <a:schemeClr val="lt1"/>
              </a:solidFill>
            </a:endParaRPr>
          </a:p>
        </p:txBody>
      </p:sp>
      <p:sp>
        <p:nvSpPr>
          <p:cNvPr id="227" name="Google Shape;227;p29"/>
          <p:cNvSpPr txBox="1"/>
          <p:nvPr>
            <p:ph idx="1" type="body"/>
          </p:nvPr>
        </p:nvSpPr>
        <p:spPr>
          <a:xfrm>
            <a:off x="155050" y="3060425"/>
            <a:ext cx="3316200" cy="1332000"/>
          </a:xfrm>
          <a:prstGeom prst="rect">
            <a:avLst/>
          </a:prstGeom>
          <a:noFill/>
          <a:ln>
            <a:noFill/>
          </a:ln>
        </p:spPr>
        <p:txBody>
          <a:bodyPr anchorCtr="0" anchor="t" bIns="45700" lIns="91425" spcFirstLastPara="1" rIns="91425" wrap="square" tIns="45700">
            <a:noAutofit/>
          </a:bodyPr>
          <a:lstStyle/>
          <a:p>
            <a:pPr indent="0" lvl="0" marL="203200" marR="0" rtl="0" algn="l">
              <a:lnSpc>
                <a:spcPct val="100000"/>
              </a:lnSpc>
              <a:spcBef>
                <a:spcPts val="0"/>
              </a:spcBef>
              <a:spcAft>
                <a:spcPts val="0"/>
              </a:spcAft>
              <a:buClr>
                <a:schemeClr val="dk1"/>
              </a:buClr>
              <a:buSzPts val="3200"/>
              <a:buFont typeface="Arial"/>
              <a:buNone/>
            </a:pPr>
            <a:r>
              <a:rPr lang="en-US" sz="1400"/>
              <a:t>Provide Picture of Assets to be purchased</a:t>
            </a:r>
            <a:endParaRPr sz="1400"/>
          </a:p>
        </p:txBody>
      </p:sp>
      <p:sp>
        <p:nvSpPr>
          <p:cNvPr id="228" name="Google Shape;228;p29"/>
          <p:cNvSpPr/>
          <p:nvPr/>
        </p:nvSpPr>
        <p:spPr>
          <a:xfrm>
            <a:off x="1000100" y="6215082"/>
            <a:ext cx="1214400" cy="500100"/>
          </a:xfrm>
          <a:prstGeom prst="rect">
            <a:avLst/>
          </a:prstGeom>
          <a:solidFill>
            <a:schemeClr val="lt1"/>
          </a:solidFill>
          <a:ln cap="flat"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229" name="Google Shape;229;p29"/>
          <p:cNvSpPr txBox="1"/>
          <p:nvPr>
            <p:ph idx="1" type="body"/>
          </p:nvPr>
        </p:nvSpPr>
        <p:spPr>
          <a:xfrm>
            <a:off x="5011700" y="3142600"/>
            <a:ext cx="3316200" cy="1332000"/>
          </a:xfrm>
          <a:prstGeom prst="rect">
            <a:avLst/>
          </a:prstGeom>
          <a:noFill/>
          <a:ln>
            <a:noFill/>
          </a:ln>
        </p:spPr>
        <p:txBody>
          <a:bodyPr anchorCtr="0" anchor="t" bIns="45700" lIns="91425" spcFirstLastPara="1" rIns="91425" wrap="square" tIns="45700">
            <a:noAutofit/>
          </a:bodyPr>
          <a:lstStyle/>
          <a:p>
            <a:pPr indent="0" lvl="0" marL="203200" marR="0" rtl="0" algn="l">
              <a:lnSpc>
                <a:spcPct val="100000"/>
              </a:lnSpc>
              <a:spcBef>
                <a:spcPts val="0"/>
              </a:spcBef>
              <a:spcAft>
                <a:spcPts val="0"/>
              </a:spcAft>
              <a:buClr>
                <a:schemeClr val="dk1"/>
              </a:buClr>
              <a:buSzPts val="3200"/>
              <a:buFont typeface="Arial"/>
              <a:buNone/>
            </a:pPr>
            <a:r>
              <a:rPr lang="en-US" sz="1400"/>
              <a:t>Give a financial breakdown of how funding will be utilised.</a:t>
            </a:r>
            <a:endParaRPr sz="1400"/>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3" name="Shape 233"/>
        <p:cNvGrpSpPr/>
        <p:nvPr/>
      </p:nvGrpSpPr>
      <p:grpSpPr>
        <a:xfrm>
          <a:off x="0" y="0"/>
          <a:ext cx="0" cy="0"/>
          <a:chOff x="0" y="0"/>
          <a:chExt cx="0" cy="0"/>
        </a:xfrm>
      </p:grpSpPr>
      <p:pic>
        <p:nvPicPr>
          <p:cNvPr id="234" name="Google Shape;234;p30"/>
          <p:cNvPicPr preferRelativeResize="0"/>
          <p:nvPr/>
        </p:nvPicPr>
        <p:blipFill rotWithShape="1">
          <a:blip r:embed="rId3">
            <a:alphaModFix/>
          </a:blip>
          <a:srcRect b="-17370" l="0" r="0" t="61886"/>
          <a:stretch/>
        </p:blipFill>
        <p:spPr>
          <a:xfrm>
            <a:off x="0" y="-152400"/>
            <a:ext cx="9144001" cy="2852500"/>
          </a:xfrm>
          <a:prstGeom prst="rect">
            <a:avLst/>
          </a:prstGeom>
          <a:noFill/>
          <a:ln>
            <a:noFill/>
          </a:ln>
        </p:spPr>
      </p:pic>
      <p:sp>
        <p:nvSpPr>
          <p:cNvPr id="235" name="Google Shape;235;p30"/>
          <p:cNvSpPr txBox="1"/>
          <p:nvPr>
            <p:ph type="title"/>
          </p:nvPr>
        </p:nvSpPr>
        <p:spPr>
          <a:xfrm>
            <a:off x="3089125" y="123250"/>
            <a:ext cx="3534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4400"/>
              <a:buFont typeface="Calibri"/>
              <a:buNone/>
            </a:pPr>
            <a:r>
              <a:rPr lang="en-US">
                <a:solidFill>
                  <a:srgbClr val="FFFFFF"/>
                </a:solidFill>
              </a:rPr>
              <a:t>Summary</a:t>
            </a:r>
            <a:endParaRPr b="0" i="0" sz="4400" u="none" cap="none" strike="noStrike">
              <a:solidFill>
                <a:srgbClr val="FFFFFF"/>
              </a:solidFill>
              <a:latin typeface="Calibri"/>
              <a:ea typeface="Calibri"/>
              <a:cs typeface="Calibri"/>
              <a:sym typeface="Calibri"/>
            </a:endParaRPr>
          </a:p>
        </p:txBody>
      </p:sp>
      <p:sp>
        <p:nvSpPr>
          <p:cNvPr id="236" name="Google Shape;236;p30"/>
          <p:cNvSpPr txBox="1"/>
          <p:nvPr>
            <p:ph idx="1" type="body"/>
          </p:nvPr>
        </p:nvSpPr>
        <p:spPr>
          <a:xfrm>
            <a:off x="142025" y="1906350"/>
            <a:ext cx="4263900" cy="4708200"/>
          </a:xfrm>
          <a:prstGeom prst="rect">
            <a:avLst/>
          </a:prstGeom>
          <a:noFill/>
          <a:ln>
            <a:noFill/>
          </a:ln>
        </p:spPr>
        <p:txBody>
          <a:bodyPr anchorCtr="0" anchor="t" bIns="45700" lIns="91425" spcFirstLastPara="1" rIns="91425" wrap="square" tIns="45700">
            <a:noAutofit/>
          </a:bodyPr>
          <a:lstStyle/>
          <a:p>
            <a:pPr indent="-139700" lvl="0" marL="342900" marR="0" rtl="0" algn="l">
              <a:lnSpc>
                <a:spcPct val="100000"/>
              </a:lnSpc>
              <a:spcBef>
                <a:spcPts val="0"/>
              </a:spcBef>
              <a:spcAft>
                <a:spcPts val="0"/>
              </a:spcAft>
              <a:buClr>
                <a:schemeClr val="dk1"/>
              </a:buClr>
              <a:buSzPts val="3200"/>
              <a:buFont typeface="Arial"/>
              <a:buNone/>
            </a:pPr>
            <a:r>
              <a:rPr lang="en-US" sz="1400"/>
              <a:t>Our Main area of business</a:t>
            </a:r>
            <a:endParaRPr sz="1400"/>
          </a:p>
          <a:p>
            <a:pPr indent="0" lvl="0" marL="0" marR="0" rtl="0" algn="l">
              <a:lnSpc>
                <a:spcPct val="100000"/>
              </a:lnSpc>
              <a:spcBef>
                <a:spcPts val="0"/>
              </a:spcBef>
              <a:spcAft>
                <a:spcPts val="0"/>
              </a:spcAft>
              <a:buClr>
                <a:schemeClr val="dk1"/>
              </a:buClr>
              <a:buSzPts val="3200"/>
              <a:buFont typeface="Arial"/>
              <a:buNone/>
            </a:pPr>
            <a:r>
              <a:t/>
            </a:r>
            <a:endParaRPr sz="1400">
              <a:solidFill>
                <a:srgbClr val="9900FF"/>
              </a:solidFill>
            </a:endParaRPr>
          </a:p>
          <a:p>
            <a:pPr indent="-139700" lvl="0" marL="342900" marR="0" rtl="0" algn="l">
              <a:lnSpc>
                <a:spcPct val="100000"/>
              </a:lnSpc>
              <a:spcBef>
                <a:spcPts val="0"/>
              </a:spcBef>
              <a:spcAft>
                <a:spcPts val="0"/>
              </a:spcAft>
              <a:buClr>
                <a:schemeClr val="dk1"/>
              </a:buClr>
              <a:buSzPts val="3200"/>
              <a:buFont typeface="Arial"/>
              <a:buNone/>
            </a:pPr>
            <a:r>
              <a:t/>
            </a:r>
            <a:endParaRPr sz="1400"/>
          </a:p>
          <a:p>
            <a:pPr indent="-139700" lvl="0" marL="342900" marR="0" rtl="0" algn="l">
              <a:lnSpc>
                <a:spcPct val="100000"/>
              </a:lnSpc>
              <a:spcBef>
                <a:spcPts val="0"/>
              </a:spcBef>
              <a:spcAft>
                <a:spcPts val="0"/>
              </a:spcAft>
              <a:buClr>
                <a:schemeClr val="dk1"/>
              </a:buClr>
              <a:buSzPts val="3200"/>
              <a:buFont typeface="Arial"/>
              <a:buNone/>
            </a:pPr>
            <a:r>
              <a:rPr lang="en-US" sz="1400"/>
              <a:t>The problem we solve </a:t>
            </a:r>
            <a:endParaRPr sz="1400"/>
          </a:p>
          <a:p>
            <a:pPr indent="0" lvl="0" marL="0" marR="0" rtl="0" algn="l">
              <a:lnSpc>
                <a:spcPct val="100000"/>
              </a:lnSpc>
              <a:spcBef>
                <a:spcPts val="0"/>
              </a:spcBef>
              <a:spcAft>
                <a:spcPts val="0"/>
              </a:spcAft>
              <a:buClr>
                <a:schemeClr val="dk1"/>
              </a:buClr>
              <a:buSzPts val="3200"/>
              <a:buFont typeface="Arial"/>
              <a:buNone/>
            </a:pPr>
            <a:r>
              <a:t/>
            </a:r>
            <a:endParaRPr sz="1400">
              <a:solidFill>
                <a:srgbClr val="9900FF"/>
              </a:solidFill>
            </a:endParaRPr>
          </a:p>
          <a:p>
            <a:pPr indent="0" lvl="0" marL="203200" marR="0" rtl="0" algn="l">
              <a:lnSpc>
                <a:spcPct val="100000"/>
              </a:lnSpc>
              <a:spcBef>
                <a:spcPts val="0"/>
              </a:spcBef>
              <a:spcAft>
                <a:spcPts val="0"/>
              </a:spcAft>
              <a:buClr>
                <a:schemeClr val="dk1"/>
              </a:buClr>
              <a:buSzPts val="3200"/>
              <a:buFont typeface="Arial"/>
              <a:buNone/>
            </a:pPr>
            <a:r>
              <a:t/>
            </a:r>
            <a:endParaRPr sz="1400"/>
          </a:p>
          <a:p>
            <a:pPr indent="-139700" lvl="0" marL="342900" marR="0" rtl="0" algn="l">
              <a:lnSpc>
                <a:spcPct val="100000"/>
              </a:lnSpc>
              <a:spcBef>
                <a:spcPts val="0"/>
              </a:spcBef>
              <a:spcAft>
                <a:spcPts val="0"/>
              </a:spcAft>
              <a:buClr>
                <a:schemeClr val="dk1"/>
              </a:buClr>
              <a:buSzPts val="3200"/>
              <a:buFont typeface="Arial"/>
              <a:buNone/>
            </a:pPr>
            <a:r>
              <a:t/>
            </a:r>
            <a:endParaRPr sz="1400">
              <a:solidFill>
                <a:srgbClr val="9900FF"/>
              </a:solidFill>
            </a:endParaRPr>
          </a:p>
        </p:txBody>
      </p:sp>
      <p:sp>
        <p:nvSpPr>
          <p:cNvPr id="237" name="Google Shape;237;p30"/>
          <p:cNvSpPr txBox="1"/>
          <p:nvPr>
            <p:ph idx="1" type="body"/>
          </p:nvPr>
        </p:nvSpPr>
        <p:spPr>
          <a:xfrm>
            <a:off x="4880650" y="1853250"/>
            <a:ext cx="4178700" cy="4708200"/>
          </a:xfrm>
          <a:prstGeom prst="rect">
            <a:avLst/>
          </a:prstGeom>
          <a:noFill/>
          <a:ln>
            <a:noFill/>
          </a:ln>
        </p:spPr>
        <p:txBody>
          <a:bodyPr anchorCtr="0" anchor="t" bIns="45700" lIns="91425" spcFirstLastPara="1" rIns="91425" wrap="square" tIns="45700">
            <a:noAutofit/>
          </a:bodyPr>
          <a:lstStyle/>
          <a:p>
            <a:pPr indent="-139700" lvl="0" marL="342900" marR="0" rtl="0" algn="r">
              <a:lnSpc>
                <a:spcPct val="100000"/>
              </a:lnSpc>
              <a:spcBef>
                <a:spcPts val="0"/>
              </a:spcBef>
              <a:spcAft>
                <a:spcPts val="0"/>
              </a:spcAft>
              <a:buClr>
                <a:schemeClr val="dk1"/>
              </a:buClr>
              <a:buSzPts val="3200"/>
              <a:buFont typeface="Arial"/>
              <a:buNone/>
            </a:pPr>
            <a:r>
              <a:rPr lang="en-US" sz="1400"/>
              <a:t>Why our solution is the best </a:t>
            </a:r>
            <a:endParaRPr sz="1400"/>
          </a:p>
          <a:p>
            <a:pPr indent="-139700" lvl="0" marL="342900" marR="0" rtl="0" algn="r">
              <a:lnSpc>
                <a:spcPct val="100000"/>
              </a:lnSpc>
              <a:spcBef>
                <a:spcPts val="0"/>
              </a:spcBef>
              <a:spcAft>
                <a:spcPts val="0"/>
              </a:spcAft>
              <a:buClr>
                <a:schemeClr val="dk1"/>
              </a:buClr>
              <a:buSzPts val="3200"/>
              <a:buFont typeface="Arial"/>
              <a:buNone/>
            </a:pPr>
            <a:r>
              <a:t/>
            </a:r>
            <a:endParaRPr sz="1400">
              <a:solidFill>
                <a:srgbClr val="9900FF"/>
              </a:solidFill>
            </a:endParaRPr>
          </a:p>
          <a:p>
            <a:pPr indent="-139700" lvl="0" marL="342900" marR="0" rtl="0" algn="r">
              <a:lnSpc>
                <a:spcPct val="100000"/>
              </a:lnSpc>
              <a:spcBef>
                <a:spcPts val="0"/>
              </a:spcBef>
              <a:spcAft>
                <a:spcPts val="0"/>
              </a:spcAft>
              <a:buClr>
                <a:schemeClr val="dk1"/>
              </a:buClr>
              <a:buSzPts val="3200"/>
              <a:buFont typeface="Arial"/>
              <a:buNone/>
            </a:pPr>
            <a:r>
              <a:t/>
            </a:r>
            <a:endParaRPr sz="1400"/>
          </a:p>
          <a:p>
            <a:pPr indent="-139700" lvl="0" marL="342900" marR="0" rtl="0" algn="r">
              <a:lnSpc>
                <a:spcPct val="100000"/>
              </a:lnSpc>
              <a:spcBef>
                <a:spcPts val="0"/>
              </a:spcBef>
              <a:spcAft>
                <a:spcPts val="0"/>
              </a:spcAft>
              <a:buClr>
                <a:schemeClr val="dk1"/>
              </a:buClr>
              <a:buSzPts val="3200"/>
              <a:buFont typeface="Arial"/>
              <a:buNone/>
            </a:pPr>
            <a:r>
              <a:rPr lang="en-US" sz="1400"/>
              <a:t>Why our team will be the one to succeed </a:t>
            </a:r>
            <a:endParaRPr sz="1400"/>
          </a:p>
          <a:p>
            <a:pPr indent="-139700" lvl="0" marL="342900" marR="0" rtl="0" algn="r">
              <a:lnSpc>
                <a:spcPct val="100000"/>
              </a:lnSpc>
              <a:spcBef>
                <a:spcPts val="0"/>
              </a:spcBef>
              <a:spcAft>
                <a:spcPts val="0"/>
              </a:spcAft>
              <a:buClr>
                <a:schemeClr val="dk1"/>
              </a:buClr>
              <a:buSzPts val="3200"/>
              <a:buFont typeface="Arial"/>
              <a:buNone/>
            </a:pPr>
            <a:r>
              <a:t/>
            </a:r>
            <a:endParaRPr sz="1400"/>
          </a:p>
          <a:p>
            <a:pPr indent="-139700" lvl="0" marL="342900" marR="0" rtl="0" algn="r">
              <a:lnSpc>
                <a:spcPct val="100000"/>
              </a:lnSpc>
              <a:spcBef>
                <a:spcPts val="0"/>
              </a:spcBef>
              <a:spcAft>
                <a:spcPts val="0"/>
              </a:spcAft>
              <a:buClr>
                <a:schemeClr val="dk1"/>
              </a:buClr>
              <a:buSzPts val="3200"/>
              <a:buFont typeface="Arial"/>
              <a:buNone/>
            </a:pPr>
            <a:r>
              <a:rPr lang="en-US" sz="1400"/>
              <a:t>Why this investor is the one for you </a:t>
            </a:r>
            <a:endParaRPr sz="1400"/>
          </a:p>
          <a:p>
            <a:pPr indent="-139700" lvl="0" marL="342900" marR="0" rtl="0" algn="r">
              <a:lnSpc>
                <a:spcPct val="100000"/>
              </a:lnSpc>
              <a:spcBef>
                <a:spcPts val="0"/>
              </a:spcBef>
              <a:spcAft>
                <a:spcPts val="0"/>
              </a:spcAft>
              <a:buClr>
                <a:schemeClr val="dk1"/>
              </a:buClr>
              <a:buSzPts val="3200"/>
              <a:buFont typeface="Arial"/>
              <a:buNone/>
            </a:pPr>
            <a:r>
              <a:t/>
            </a:r>
            <a:endParaRPr sz="1400">
              <a:solidFill>
                <a:srgbClr val="9900FF"/>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1" name="Shape 241"/>
        <p:cNvGrpSpPr/>
        <p:nvPr/>
      </p:nvGrpSpPr>
      <p:grpSpPr>
        <a:xfrm>
          <a:off x="0" y="0"/>
          <a:ext cx="0" cy="0"/>
          <a:chOff x="0" y="0"/>
          <a:chExt cx="0" cy="0"/>
        </a:xfrm>
      </p:grpSpPr>
      <p:sp>
        <p:nvSpPr>
          <p:cNvPr id="242" name="Google Shape;242;p3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4400"/>
              <a:buFont typeface="Calibri"/>
              <a:buNone/>
            </a:pPr>
            <a:r>
              <a:rPr lang="en-US"/>
              <a:t>Appendix</a:t>
            </a:r>
            <a:endParaRPr b="0" i="0" sz="4400" u="none" cap="none" strike="noStrike">
              <a:solidFill>
                <a:schemeClr val="dk1"/>
              </a:solidFill>
              <a:latin typeface="Calibri"/>
              <a:ea typeface="Calibri"/>
              <a:cs typeface="Calibri"/>
              <a:sym typeface="Calibri"/>
            </a:endParaRPr>
          </a:p>
        </p:txBody>
      </p:sp>
      <p:sp>
        <p:nvSpPr>
          <p:cNvPr id="243" name="Google Shape;243;p31"/>
          <p:cNvSpPr txBox="1"/>
          <p:nvPr>
            <p:ph idx="1" type="body"/>
          </p:nvPr>
        </p:nvSpPr>
        <p:spPr>
          <a:xfrm>
            <a:off x="2792700" y="1583775"/>
            <a:ext cx="4300800" cy="1317000"/>
          </a:xfrm>
          <a:prstGeom prst="rect">
            <a:avLst/>
          </a:prstGeom>
          <a:noFill/>
          <a:ln>
            <a:noFill/>
          </a:ln>
        </p:spPr>
        <p:txBody>
          <a:bodyPr anchorCtr="0" anchor="t" bIns="45700" lIns="91425" spcFirstLastPara="1" rIns="91425" wrap="square" tIns="45700">
            <a:noAutofit/>
          </a:bodyPr>
          <a:lstStyle/>
          <a:p>
            <a:pPr indent="-139700" lvl="0" marL="342900" marR="0" rtl="0" algn="l">
              <a:lnSpc>
                <a:spcPct val="100000"/>
              </a:lnSpc>
              <a:spcBef>
                <a:spcPts val="0"/>
              </a:spcBef>
              <a:spcAft>
                <a:spcPts val="0"/>
              </a:spcAft>
              <a:buClr>
                <a:schemeClr val="dk1"/>
              </a:buClr>
              <a:buSzPts val="3200"/>
              <a:buFont typeface="Arial"/>
              <a:buNone/>
            </a:pPr>
            <a:r>
              <a:rPr lang="en-US" sz="1400"/>
              <a:t>Detailed Financials</a:t>
            </a:r>
            <a:endParaRPr sz="1400"/>
          </a:p>
          <a:p>
            <a:pPr indent="-139700" lvl="0" marL="342900" marR="0" rtl="0" algn="l">
              <a:lnSpc>
                <a:spcPct val="100000"/>
              </a:lnSpc>
              <a:spcBef>
                <a:spcPts val="0"/>
              </a:spcBef>
              <a:spcAft>
                <a:spcPts val="0"/>
              </a:spcAft>
              <a:buClr>
                <a:schemeClr val="dk1"/>
              </a:buClr>
              <a:buSzPts val="3200"/>
              <a:buFont typeface="Arial"/>
              <a:buNone/>
            </a:pPr>
            <a:r>
              <a:rPr lang="en-US" sz="1400"/>
              <a:t>Detailed competitive landscape</a:t>
            </a:r>
            <a:endParaRPr sz="1400"/>
          </a:p>
          <a:p>
            <a:pPr indent="-139700" lvl="0" marL="342900" marR="0" rtl="0" algn="l">
              <a:lnSpc>
                <a:spcPct val="100000"/>
              </a:lnSpc>
              <a:spcBef>
                <a:spcPts val="0"/>
              </a:spcBef>
              <a:spcAft>
                <a:spcPts val="0"/>
              </a:spcAft>
              <a:buClr>
                <a:schemeClr val="dk1"/>
              </a:buClr>
              <a:buSzPts val="3200"/>
              <a:buFont typeface="Arial"/>
              <a:buNone/>
            </a:pPr>
            <a:r>
              <a:rPr lang="en-US" sz="1400"/>
              <a:t>Detailed value/customer, cost/customer</a:t>
            </a:r>
            <a:endParaRPr sz="1400"/>
          </a:p>
          <a:p>
            <a:pPr indent="-139700" lvl="0" marL="342900" marR="0" rtl="0" algn="l">
              <a:lnSpc>
                <a:spcPct val="100000"/>
              </a:lnSpc>
              <a:spcBef>
                <a:spcPts val="0"/>
              </a:spcBef>
              <a:spcAft>
                <a:spcPts val="0"/>
              </a:spcAft>
              <a:buClr>
                <a:schemeClr val="dk1"/>
              </a:buClr>
              <a:buSzPts val="3200"/>
              <a:buFont typeface="Arial"/>
              <a:buNone/>
            </a:pPr>
            <a:r>
              <a:rPr lang="en-US" sz="1400"/>
              <a:t>Technology/IP</a:t>
            </a:r>
            <a:endParaRPr sz="1400"/>
          </a:p>
        </p:txBody>
      </p:sp>
      <p:sp>
        <p:nvSpPr>
          <p:cNvPr id="244" name="Google Shape;244;p31"/>
          <p:cNvSpPr/>
          <p:nvPr/>
        </p:nvSpPr>
        <p:spPr>
          <a:xfrm>
            <a:off x="1000100" y="6215082"/>
            <a:ext cx="1214400" cy="500100"/>
          </a:xfrm>
          <a:prstGeom prst="rect">
            <a:avLst/>
          </a:prstGeom>
          <a:solidFill>
            <a:schemeClr val="lt1"/>
          </a:solidFill>
          <a:ln cap="flat"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245" name="Google Shape;245;p31"/>
          <p:cNvSpPr txBox="1"/>
          <p:nvPr/>
        </p:nvSpPr>
        <p:spPr>
          <a:xfrm>
            <a:off x="1876725" y="4055225"/>
            <a:ext cx="4416300" cy="14394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pic>
        <p:nvPicPr>
          <p:cNvPr id="246" name="Google Shape;246;p31"/>
          <p:cNvPicPr preferRelativeResize="0"/>
          <p:nvPr/>
        </p:nvPicPr>
        <p:blipFill rotWithShape="1">
          <a:blip r:embed="rId3">
            <a:alphaModFix/>
          </a:blip>
          <a:srcRect b="798" l="86026" r="-69" t="2861"/>
          <a:stretch/>
        </p:blipFill>
        <p:spPr>
          <a:xfrm>
            <a:off x="0" y="-36675"/>
            <a:ext cx="1831075" cy="7160051"/>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sp>
        <p:nvSpPr>
          <p:cNvPr id="93" name="Google Shape;93;p14"/>
          <p:cNvSpPr txBox="1"/>
          <p:nvPr/>
        </p:nvSpPr>
        <p:spPr>
          <a:xfrm>
            <a:off x="-104150" y="45450"/>
            <a:ext cx="8024100" cy="1703400"/>
          </a:xfrm>
          <a:prstGeom prst="rect">
            <a:avLst/>
          </a:prstGeom>
          <a:noFill/>
          <a:ln>
            <a:noFill/>
          </a:ln>
        </p:spPr>
        <p:txBody>
          <a:bodyPr anchorCtr="0" anchor="t" bIns="91425" lIns="91425" spcFirstLastPara="1" rIns="91425" wrap="square" tIns="91425">
            <a:noAutofit/>
          </a:bodyPr>
          <a:lstStyle/>
          <a:p>
            <a:pPr indent="-139700" lvl="0" marL="342900" marR="0" rtl="0" algn="l">
              <a:lnSpc>
                <a:spcPct val="100000"/>
              </a:lnSpc>
              <a:spcBef>
                <a:spcPts val="0"/>
              </a:spcBef>
              <a:spcAft>
                <a:spcPts val="0"/>
              </a:spcAft>
              <a:buClr>
                <a:srgbClr val="000000"/>
              </a:buClr>
              <a:buSzPts val="9600"/>
              <a:buFont typeface="Arial"/>
              <a:buNone/>
            </a:pPr>
            <a:r>
              <a:t/>
            </a:r>
            <a:endParaRPr b="0" i="0" sz="9600" u="none" cap="none" strike="noStrike">
              <a:solidFill>
                <a:srgbClr val="F3F3F3"/>
              </a:solidFill>
              <a:latin typeface="Calibri"/>
              <a:ea typeface="Calibri"/>
              <a:cs typeface="Calibri"/>
              <a:sym typeface="Calibri"/>
            </a:endParaRPr>
          </a:p>
        </p:txBody>
      </p:sp>
      <p:sp>
        <p:nvSpPr>
          <p:cNvPr id="94" name="Google Shape;94;p14"/>
          <p:cNvSpPr txBox="1"/>
          <p:nvPr>
            <p:ph idx="4294967295" type="body"/>
          </p:nvPr>
        </p:nvSpPr>
        <p:spPr>
          <a:xfrm>
            <a:off x="999000" y="1836950"/>
            <a:ext cx="7146000" cy="14700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100"/>
              <a:buFont typeface="Arial"/>
              <a:buNone/>
            </a:pPr>
            <a:r>
              <a:rPr lang="en-US" sz="1400"/>
              <a:t>Your Pitch Deck is going to be the central point for you to present your business case succinctly to your investors. The below slides give you a summary of all the areas that must be touched on. </a:t>
            </a:r>
            <a:endParaRPr sz="1400"/>
          </a:p>
          <a:p>
            <a:pPr indent="0" lvl="0" marL="0" rtl="0" algn="l">
              <a:lnSpc>
                <a:spcPct val="100000"/>
              </a:lnSpc>
              <a:spcBef>
                <a:spcPts val="0"/>
              </a:spcBef>
              <a:spcAft>
                <a:spcPts val="0"/>
              </a:spcAft>
              <a:buClr>
                <a:schemeClr val="dk1"/>
              </a:buClr>
              <a:buSzPts val="1100"/>
              <a:buFont typeface="Arial"/>
              <a:buNone/>
            </a:pPr>
            <a:r>
              <a:t/>
            </a:r>
            <a:endParaRPr sz="1400"/>
          </a:p>
          <a:p>
            <a:pPr indent="0" lvl="0" marL="0" rtl="0" algn="l">
              <a:lnSpc>
                <a:spcPct val="100000"/>
              </a:lnSpc>
              <a:spcBef>
                <a:spcPts val="0"/>
              </a:spcBef>
              <a:spcAft>
                <a:spcPts val="0"/>
              </a:spcAft>
              <a:buClr>
                <a:schemeClr val="dk1"/>
              </a:buClr>
              <a:buSzPts val="1100"/>
              <a:buFont typeface="Arial"/>
              <a:buNone/>
            </a:pPr>
            <a:r>
              <a:rPr lang="en-US" sz="1400"/>
              <a:t>Make sure that you are providing concentrated, powerful insights that address the specific focus areas. Keep it to the point, you will only have 15 mins to present, and you must ensure that everything is covered. Your outcome is to whet the appetite of your investor and to pique their curiosity around your company and its growth potential.</a:t>
            </a:r>
            <a:endParaRPr sz="1400"/>
          </a:p>
          <a:p>
            <a:pPr indent="0" lvl="0" marL="0" rtl="0" algn="l">
              <a:lnSpc>
                <a:spcPct val="100000"/>
              </a:lnSpc>
              <a:spcBef>
                <a:spcPts val="0"/>
              </a:spcBef>
              <a:spcAft>
                <a:spcPts val="0"/>
              </a:spcAft>
              <a:buClr>
                <a:schemeClr val="dk1"/>
              </a:buClr>
              <a:buSzPts val="1100"/>
              <a:buFont typeface="Arial"/>
              <a:buNone/>
            </a:pPr>
            <a:r>
              <a:t/>
            </a:r>
            <a:endParaRPr sz="1400"/>
          </a:p>
          <a:p>
            <a:pPr indent="0" lvl="0" marL="0" rtl="0" algn="l">
              <a:lnSpc>
                <a:spcPct val="100000"/>
              </a:lnSpc>
              <a:spcBef>
                <a:spcPts val="0"/>
              </a:spcBef>
              <a:spcAft>
                <a:spcPts val="0"/>
              </a:spcAft>
              <a:buClr>
                <a:srgbClr val="888888"/>
              </a:buClr>
              <a:buSzPts val="3200"/>
              <a:buFont typeface="Arial"/>
              <a:buNone/>
            </a:pPr>
            <a:r>
              <a:rPr lang="en-US" sz="1400"/>
              <a:t>All the images in this slide deck will be replaced by </a:t>
            </a:r>
            <a:r>
              <a:rPr b="1" lang="en-US" sz="1400"/>
              <a:t>your company imagery.</a:t>
            </a:r>
            <a:r>
              <a:rPr lang="en-US" sz="1400"/>
              <a:t> These are here as place holders for you to get an idea of what kind of high quality graphics you will need.</a:t>
            </a:r>
            <a:r>
              <a:rPr lang="en-US" sz="1400">
                <a:solidFill>
                  <a:srgbClr val="FF0000"/>
                </a:solidFill>
              </a:rPr>
              <a:t> Your deck is firstly a visual story,</a:t>
            </a:r>
            <a:r>
              <a:rPr lang="en-US" sz="1400"/>
              <a:t> the text is a secondary aid.</a:t>
            </a:r>
            <a:endParaRPr sz="1400"/>
          </a:p>
          <a:p>
            <a:pPr indent="0" lvl="0" marL="0" rtl="0" algn="l">
              <a:lnSpc>
                <a:spcPct val="100000"/>
              </a:lnSpc>
              <a:spcBef>
                <a:spcPts val="0"/>
              </a:spcBef>
              <a:spcAft>
                <a:spcPts val="0"/>
              </a:spcAft>
              <a:buClr>
                <a:schemeClr val="dk1"/>
              </a:buClr>
              <a:buSzPts val="1100"/>
              <a:buFont typeface="Arial"/>
              <a:buNone/>
            </a:pPr>
            <a:r>
              <a:t/>
            </a:r>
            <a:endParaRPr sz="1100">
              <a:latin typeface="Arial"/>
              <a:ea typeface="Arial"/>
              <a:cs typeface="Arial"/>
              <a:sym typeface="Arial"/>
            </a:endParaRPr>
          </a:p>
          <a:p>
            <a:pPr indent="0" lvl="0" marL="0" rtl="0" algn="l">
              <a:lnSpc>
                <a:spcPct val="100000"/>
              </a:lnSpc>
              <a:spcBef>
                <a:spcPts val="0"/>
              </a:spcBef>
              <a:spcAft>
                <a:spcPts val="0"/>
              </a:spcAft>
              <a:buClr>
                <a:schemeClr val="dk1"/>
              </a:buClr>
              <a:buSzPts val="1100"/>
              <a:buFont typeface="Arial"/>
              <a:buNone/>
            </a:pPr>
            <a:r>
              <a:t/>
            </a:r>
            <a:endParaRPr sz="1400"/>
          </a:p>
          <a:p>
            <a:pPr indent="0" lvl="0" marL="0" marR="0" rtl="0" algn="l">
              <a:lnSpc>
                <a:spcPct val="100000"/>
              </a:lnSpc>
              <a:spcBef>
                <a:spcPts val="0"/>
              </a:spcBef>
              <a:spcAft>
                <a:spcPts val="0"/>
              </a:spcAft>
              <a:buClr>
                <a:schemeClr val="dk1"/>
              </a:buClr>
              <a:buSzPts val="1100"/>
              <a:buFont typeface="Arial"/>
              <a:buNone/>
            </a:pPr>
            <a:r>
              <a:t/>
            </a:r>
            <a:endParaRPr sz="1400"/>
          </a:p>
        </p:txBody>
      </p:sp>
      <p:sp>
        <p:nvSpPr>
          <p:cNvPr id="95" name="Google Shape;95;p14"/>
          <p:cNvSpPr txBox="1"/>
          <p:nvPr>
            <p:ph type="ctrTitle"/>
          </p:nvPr>
        </p:nvSpPr>
        <p:spPr>
          <a:xfrm>
            <a:off x="685800" y="530225"/>
            <a:ext cx="7772400" cy="1470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4400"/>
              <a:buFont typeface="Calibri"/>
              <a:buNone/>
            </a:pPr>
            <a:r>
              <a:rPr lang="en-US"/>
              <a:t>About your Pitch deck</a:t>
            </a:r>
            <a:endParaRPr i="0" sz="4400" u="none" cap="none" strike="noStrike">
              <a:solidFill>
                <a:schemeClr val="dk1"/>
              </a:solidFill>
            </a:endParaRPr>
          </a:p>
        </p:txBody>
      </p:sp>
      <p:sp>
        <p:nvSpPr>
          <p:cNvPr id="96" name="Google Shape;96;p14"/>
          <p:cNvSpPr/>
          <p:nvPr/>
        </p:nvSpPr>
        <p:spPr>
          <a:xfrm>
            <a:off x="1000100" y="6215082"/>
            <a:ext cx="1214400" cy="500100"/>
          </a:xfrm>
          <a:prstGeom prst="rect">
            <a:avLst/>
          </a:prstGeom>
          <a:solidFill>
            <a:schemeClr val="lt1"/>
          </a:solidFill>
          <a:ln cap="flat"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pic>
        <p:nvPicPr>
          <p:cNvPr id="97" name="Google Shape;97;p14"/>
          <p:cNvPicPr preferRelativeResize="0"/>
          <p:nvPr/>
        </p:nvPicPr>
        <p:blipFill rotWithShape="1">
          <a:blip r:embed="rId3">
            <a:alphaModFix/>
          </a:blip>
          <a:srcRect b="0" l="0" r="0" t="0"/>
          <a:stretch/>
        </p:blipFill>
        <p:spPr>
          <a:xfrm>
            <a:off x="-29250" y="4572000"/>
            <a:ext cx="9204675" cy="2286000"/>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0" name="Shape 250"/>
        <p:cNvGrpSpPr/>
        <p:nvPr/>
      </p:nvGrpSpPr>
      <p:grpSpPr>
        <a:xfrm>
          <a:off x="0" y="0"/>
          <a:ext cx="0" cy="0"/>
          <a:chOff x="0" y="0"/>
          <a:chExt cx="0" cy="0"/>
        </a:xfrm>
      </p:grpSpPr>
      <p:sp>
        <p:nvSpPr>
          <p:cNvPr id="251" name="Google Shape;251;p3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4400"/>
              <a:buFont typeface="Calibri"/>
              <a:buNone/>
            </a:pPr>
            <a:r>
              <a:rPr lang="en-US"/>
              <a:t>Presentation Delivery</a:t>
            </a:r>
            <a:endParaRPr b="0" i="0" sz="4400" u="none" cap="none" strike="noStrike">
              <a:solidFill>
                <a:schemeClr val="dk1"/>
              </a:solidFill>
              <a:latin typeface="Calibri"/>
              <a:ea typeface="Calibri"/>
              <a:cs typeface="Calibri"/>
              <a:sym typeface="Calibri"/>
            </a:endParaRPr>
          </a:p>
        </p:txBody>
      </p:sp>
      <p:sp>
        <p:nvSpPr>
          <p:cNvPr id="252" name="Google Shape;252;p32"/>
          <p:cNvSpPr txBox="1"/>
          <p:nvPr>
            <p:ph idx="1" type="body"/>
          </p:nvPr>
        </p:nvSpPr>
        <p:spPr>
          <a:xfrm>
            <a:off x="457200" y="1600200"/>
            <a:ext cx="8229600" cy="1588200"/>
          </a:xfrm>
          <a:prstGeom prst="rect">
            <a:avLst/>
          </a:prstGeom>
          <a:noFill/>
          <a:ln>
            <a:noFill/>
          </a:ln>
        </p:spPr>
        <p:txBody>
          <a:bodyPr anchorCtr="0" anchor="t" bIns="45700" lIns="91425" spcFirstLastPara="1" rIns="91425" wrap="square" tIns="45700">
            <a:noAutofit/>
          </a:bodyPr>
          <a:lstStyle/>
          <a:p>
            <a:pPr indent="-139700" lvl="0" marL="342900" marR="0" rtl="0" algn="l">
              <a:lnSpc>
                <a:spcPct val="100000"/>
              </a:lnSpc>
              <a:spcBef>
                <a:spcPts val="0"/>
              </a:spcBef>
              <a:spcAft>
                <a:spcPts val="0"/>
              </a:spcAft>
              <a:buClr>
                <a:schemeClr val="dk1"/>
              </a:buClr>
              <a:buSzPts val="3200"/>
              <a:buFont typeface="Arial"/>
              <a:buNone/>
            </a:pPr>
            <a:r>
              <a:rPr lang="en-US" sz="1400"/>
              <a:t>Know your deck - Own your deck</a:t>
            </a:r>
            <a:endParaRPr sz="1400"/>
          </a:p>
          <a:p>
            <a:pPr indent="-139700" lvl="0" marL="342900" marR="0" rtl="0" algn="l">
              <a:lnSpc>
                <a:spcPct val="100000"/>
              </a:lnSpc>
              <a:spcBef>
                <a:spcPts val="0"/>
              </a:spcBef>
              <a:spcAft>
                <a:spcPts val="0"/>
              </a:spcAft>
              <a:buClr>
                <a:schemeClr val="dk1"/>
              </a:buClr>
              <a:buSzPts val="3200"/>
              <a:buFont typeface="Arial"/>
              <a:buNone/>
            </a:pPr>
            <a:r>
              <a:rPr lang="en-US" sz="1400"/>
              <a:t>Be flexible - know where your slides are</a:t>
            </a:r>
            <a:endParaRPr sz="1400"/>
          </a:p>
          <a:p>
            <a:pPr indent="-139700" lvl="0" marL="342900" marR="0" rtl="0" algn="l">
              <a:lnSpc>
                <a:spcPct val="100000"/>
              </a:lnSpc>
              <a:spcBef>
                <a:spcPts val="0"/>
              </a:spcBef>
              <a:spcAft>
                <a:spcPts val="0"/>
              </a:spcAft>
              <a:buClr>
                <a:schemeClr val="dk1"/>
              </a:buClr>
              <a:buSzPts val="3200"/>
              <a:buFont typeface="Arial"/>
              <a:buNone/>
            </a:pPr>
            <a:r>
              <a:rPr lang="en-US" sz="1400"/>
              <a:t>Don’t read bullet points - have a conversation</a:t>
            </a:r>
            <a:endParaRPr sz="1400"/>
          </a:p>
          <a:p>
            <a:pPr indent="-139700" lvl="0" marL="342900" marR="0" rtl="0" algn="l">
              <a:lnSpc>
                <a:spcPct val="100000"/>
              </a:lnSpc>
              <a:spcBef>
                <a:spcPts val="0"/>
              </a:spcBef>
              <a:spcAft>
                <a:spcPts val="0"/>
              </a:spcAft>
              <a:buClr>
                <a:schemeClr val="dk1"/>
              </a:buClr>
              <a:buSzPts val="3200"/>
              <a:buFont typeface="Arial"/>
              <a:buNone/>
            </a:pPr>
            <a:r>
              <a:rPr lang="en-US" sz="1400"/>
              <a:t>Use visuals / logos / graphics</a:t>
            </a:r>
            <a:endParaRPr sz="1400"/>
          </a:p>
          <a:p>
            <a:pPr indent="-139700" lvl="0" marL="342900" marR="0" rtl="0" algn="l">
              <a:lnSpc>
                <a:spcPct val="100000"/>
              </a:lnSpc>
              <a:spcBef>
                <a:spcPts val="0"/>
              </a:spcBef>
              <a:spcAft>
                <a:spcPts val="0"/>
              </a:spcAft>
              <a:buClr>
                <a:schemeClr val="dk1"/>
              </a:buClr>
              <a:buSzPts val="3200"/>
              <a:buFont typeface="Arial"/>
              <a:buNone/>
            </a:pPr>
            <a:r>
              <a:rPr lang="en-US" sz="1400"/>
              <a:t>Preparation: Do your homework and know your audience</a:t>
            </a:r>
            <a:endParaRPr sz="1400"/>
          </a:p>
          <a:p>
            <a:pPr indent="-139700" lvl="0" marL="342900" marR="0" rtl="0" algn="l">
              <a:lnSpc>
                <a:spcPct val="100000"/>
              </a:lnSpc>
              <a:spcBef>
                <a:spcPts val="0"/>
              </a:spcBef>
              <a:spcAft>
                <a:spcPts val="0"/>
              </a:spcAft>
              <a:buClr>
                <a:schemeClr val="dk1"/>
              </a:buClr>
              <a:buSzPts val="3200"/>
              <a:buFont typeface="Arial"/>
              <a:buNone/>
            </a:pPr>
            <a:r>
              <a:rPr lang="en-US" sz="1400"/>
              <a:t>Take notes</a:t>
            </a:r>
            <a:endParaRPr sz="1400"/>
          </a:p>
          <a:p>
            <a:pPr indent="-139700" lvl="0" marL="342900" marR="0" rtl="0" algn="l">
              <a:lnSpc>
                <a:spcPct val="100000"/>
              </a:lnSpc>
              <a:spcBef>
                <a:spcPts val="0"/>
              </a:spcBef>
              <a:spcAft>
                <a:spcPts val="0"/>
              </a:spcAft>
              <a:buClr>
                <a:schemeClr val="dk1"/>
              </a:buClr>
              <a:buSzPts val="3200"/>
              <a:buFont typeface="Arial"/>
              <a:buNone/>
            </a:pPr>
            <a:r>
              <a:rPr lang="en-US" sz="1400"/>
              <a:t>No more than two of you should present</a:t>
            </a:r>
            <a:endParaRPr sz="1400"/>
          </a:p>
        </p:txBody>
      </p:sp>
      <p:sp>
        <p:nvSpPr>
          <p:cNvPr id="253" name="Google Shape;253;p32"/>
          <p:cNvSpPr/>
          <p:nvPr/>
        </p:nvSpPr>
        <p:spPr>
          <a:xfrm>
            <a:off x="1000100" y="6215082"/>
            <a:ext cx="1214400" cy="500100"/>
          </a:xfrm>
          <a:prstGeom prst="rect">
            <a:avLst/>
          </a:prstGeom>
          <a:solidFill>
            <a:schemeClr val="lt1"/>
          </a:solidFill>
          <a:ln cap="flat"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pic>
        <p:nvPicPr>
          <p:cNvPr id="254" name="Google Shape;254;p32"/>
          <p:cNvPicPr preferRelativeResize="0"/>
          <p:nvPr/>
        </p:nvPicPr>
        <p:blipFill rotWithShape="1">
          <a:blip r:embed="rId3">
            <a:alphaModFix/>
          </a:blip>
          <a:srcRect b="0" l="0" r="0" t="0"/>
          <a:stretch/>
        </p:blipFill>
        <p:spPr>
          <a:xfrm>
            <a:off x="-29250" y="4572000"/>
            <a:ext cx="9204675" cy="22860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pic>
        <p:nvPicPr>
          <p:cNvPr id="102" name="Google Shape;102;p15"/>
          <p:cNvPicPr preferRelativeResize="0"/>
          <p:nvPr/>
        </p:nvPicPr>
        <p:blipFill rotWithShape="1">
          <a:blip r:embed="rId3">
            <a:alphaModFix/>
          </a:blip>
          <a:srcRect b="0" l="0" r="0" t="44514"/>
          <a:stretch/>
        </p:blipFill>
        <p:spPr>
          <a:xfrm>
            <a:off x="0" y="-30750"/>
            <a:ext cx="9144001" cy="2852500"/>
          </a:xfrm>
          <a:prstGeom prst="rect">
            <a:avLst/>
          </a:prstGeom>
          <a:noFill/>
          <a:ln>
            <a:noFill/>
          </a:ln>
        </p:spPr>
      </p:pic>
      <p:sp>
        <p:nvSpPr>
          <p:cNvPr id="103" name="Google Shape;103;p15"/>
          <p:cNvSpPr txBox="1"/>
          <p:nvPr/>
        </p:nvSpPr>
        <p:spPr>
          <a:xfrm>
            <a:off x="240750" y="804325"/>
            <a:ext cx="8662500" cy="1703400"/>
          </a:xfrm>
          <a:prstGeom prst="rect">
            <a:avLst/>
          </a:prstGeom>
          <a:noFill/>
          <a:ln>
            <a:noFill/>
          </a:ln>
        </p:spPr>
        <p:txBody>
          <a:bodyPr anchorCtr="0" anchor="t" bIns="91425" lIns="91425" spcFirstLastPara="1" rIns="91425" wrap="square" tIns="91425">
            <a:noAutofit/>
          </a:bodyPr>
          <a:lstStyle/>
          <a:p>
            <a:pPr indent="-139700" lvl="0" marL="342900" marR="0" rtl="0" algn="ctr">
              <a:lnSpc>
                <a:spcPct val="100000"/>
              </a:lnSpc>
              <a:spcBef>
                <a:spcPts val="0"/>
              </a:spcBef>
              <a:spcAft>
                <a:spcPts val="0"/>
              </a:spcAft>
              <a:buClr>
                <a:srgbClr val="000000"/>
              </a:buClr>
              <a:buSzPts val="4800"/>
              <a:buFont typeface="Arial"/>
              <a:buNone/>
            </a:pPr>
            <a:r>
              <a:rPr b="0" i="0" lang="en-US" sz="4800" u="none" cap="none" strike="noStrike">
                <a:solidFill>
                  <a:srgbClr val="F3F3F3"/>
                </a:solidFill>
                <a:latin typeface="Calibri"/>
                <a:ea typeface="Calibri"/>
                <a:cs typeface="Calibri"/>
                <a:sym typeface="Calibri"/>
              </a:rPr>
              <a:t>Company Name </a:t>
            </a:r>
            <a:endParaRPr b="0" i="0" sz="4800" u="none" cap="none" strike="noStrike">
              <a:solidFill>
                <a:srgbClr val="F3F3F3"/>
              </a:solidFill>
              <a:latin typeface="Calibri"/>
              <a:ea typeface="Calibri"/>
              <a:cs typeface="Calibri"/>
              <a:sym typeface="Calibri"/>
            </a:endParaRPr>
          </a:p>
        </p:txBody>
      </p:sp>
      <p:sp>
        <p:nvSpPr>
          <p:cNvPr id="104" name="Google Shape;104;p15"/>
          <p:cNvSpPr txBox="1"/>
          <p:nvPr>
            <p:ph type="ctrTitle"/>
          </p:nvPr>
        </p:nvSpPr>
        <p:spPr>
          <a:xfrm>
            <a:off x="481900" y="1361675"/>
            <a:ext cx="7772400" cy="1470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4400"/>
              <a:buFont typeface="Calibri"/>
              <a:buNone/>
            </a:pPr>
            <a:r>
              <a:rPr b="1" lang="en-US">
                <a:solidFill>
                  <a:srgbClr val="FFFFFF"/>
                </a:solidFill>
              </a:rPr>
              <a:t>Overview</a:t>
            </a:r>
            <a:endParaRPr b="1" i="0" sz="4400" u="none" cap="none" strike="noStrike">
              <a:solidFill>
                <a:srgbClr val="FFFFFF"/>
              </a:solidFill>
            </a:endParaRPr>
          </a:p>
        </p:txBody>
      </p:sp>
      <p:sp>
        <p:nvSpPr>
          <p:cNvPr id="105" name="Google Shape;105;p15"/>
          <p:cNvSpPr/>
          <p:nvPr/>
        </p:nvSpPr>
        <p:spPr>
          <a:xfrm>
            <a:off x="1000100" y="6215082"/>
            <a:ext cx="1214400" cy="500100"/>
          </a:xfrm>
          <a:prstGeom prst="rect">
            <a:avLst/>
          </a:prstGeom>
          <a:solidFill>
            <a:schemeClr val="lt1"/>
          </a:solidFill>
          <a:ln cap="flat"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graphicFrame>
        <p:nvGraphicFramePr>
          <p:cNvPr id="106" name="Google Shape;106;p15"/>
          <p:cNvGraphicFramePr/>
          <p:nvPr/>
        </p:nvGraphicFramePr>
        <p:xfrm>
          <a:off x="2330700" y="5708750"/>
          <a:ext cx="3000000" cy="3000000"/>
        </p:xfrm>
        <a:graphic>
          <a:graphicData uri="http://schemas.openxmlformats.org/drawingml/2006/table">
            <a:tbl>
              <a:tblPr>
                <a:noFill/>
                <a:tableStyleId>{0D2850CA-16E5-4B8C-8D2E-DA5E76A94D2B}</a:tableStyleId>
              </a:tblPr>
              <a:tblGrid>
                <a:gridCol w="2291950"/>
                <a:gridCol w="2291950"/>
              </a:tblGrid>
              <a:tr h="735150">
                <a:tc>
                  <a:txBody>
                    <a:bodyPr/>
                    <a:lstStyle/>
                    <a:p>
                      <a:pPr indent="0" lvl="0" marL="0" marR="0" rtl="0" algn="l">
                        <a:lnSpc>
                          <a:spcPct val="100000"/>
                        </a:lnSpc>
                        <a:spcBef>
                          <a:spcPts val="0"/>
                        </a:spcBef>
                        <a:spcAft>
                          <a:spcPts val="0"/>
                        </a:spcAft>
                        <a:buClr>
                          <a:schemeClr val="dk1"/>
                        </a:buClr>
                        <a:buSzPts val="1100"/>
                        <a:buFont typeface="Arial"/>
                        <a:buNone/>
                      </a:pPr>
                      <a:r>
                        <a:rPr b="1" lang="en-US" sz="1800" u="none" cap="none" strike="noStrike">
                          <a:solidFill>
                            <a:schemeClr val="dk1"/>
                          </a:solidFill>
                          <a:latin typeface="Open Sans"/>
                          <a:ea typeface="Open Sans"/>
                          <a:cs typeface="Open Sans"/>
                          <a:sym typeface="Open Sans"/>
                        </a:rPr>
                        <a:t>  Looking to raise: </a:t>
                      </a:r>
                      <a:endParaRPr b="1" sz="1800" u="none" cap="none" strike="noStrike">
                        <a:latin typeface="Open Sans"/>
                        <a:ea typeface="Open Sans"/>
                        <a:cs typeface="Open Sans"/>
                        <a:sym typeface="Open Sans"/>
                      </a:endParaRPr>
                    </a:p>
                  </a:txBody>
                  <a:tcPr marT="91425" marB="91425" marR="91425" marL="91425"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139700" lvl="0" marL="342900" marR="0" rtl="0" algn="l">
                        <a:lnSpc>
                          <a:spcPct val="100000"/>
                        </a:lnSpc>
                        <a:spcBef>
                          <a:spcPts val="0"/>
                        </a:spcBef>
                        <a:spcAft>
                          <a:spcPts val="0"/>
                        </a:spcAft>
                        <a:buClr>
                          <a:schemeClr val="dk1"/>
                        </a:buClr>
                        <a:buSzPts val="1100"/>
                        <a:buFont typeface="Arial"/>
                        <a:buNone/>
                      </a:pPr>
                      <a:r>
                        <a:rPr lang="en-US" sz="1800">
                          <a:solidFill>
                            <a:srgbClr val="9900FF"/>
                          </a:solidFill>
                          <a:latin typeface="Open Sans"/>
                          <a:ea typeface="Open Sans"/>
                          <a:cs typeface="Open Sans"/>
                          <a:sym typeface="Open Sans"/>
                        </a:rPr>
                        <a:t>Your input required</a:t>
                      </a:r>
                      <a:endParaRPr sz="1800" u="none" cap="none" strike="noStrike">
                        <a:latin typeface="Open Sans"/>
                        <a:ea typeface="Open Sans"/>
                        <a:cs typeface="Open Sans"/>
                        <a:sym typeface="Open Sans"/>
                      </a:endParaRPr>
                    </a:p>
                  </a:txBody>
                  <a:tcPr marT="91425" marB="91425" marR="91425" marL="91425"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bl>
          </a:graphicData>
        </a:graphic>
      </p:graphicFrame>
      <p:sp>
        <p:nvSpPr>
          <p:cNvPr id="107" name="Google Shape;107;p15"/>
          <p:cNvSpPr txBox="1"/>
          <p:nvPr>
            <p:ph idx="4294967295" type="body"/>
          </p:nvPr>
        </p:nvSpPr>
        <p:spPr>
          <a:xfrm>
            <a:off x="1399913" y="3096888"/>
            <a:ext cx="6211500" cy="1470000"/>
          </a:xfrm>
          <a:prstGeom prst="rect">
            <a:avLst/>
          </a:prstGeom>
          <a:noFill/>
          <a:ln>
            <a:noFill/>
          </a:ln>
        </p:spPr>
        <p:txBody>
          <a:bodyPr anchorCtr="0" anchor="t" bIns="45700" lIns="91425" spcFirstLastPara="1" rIns="91425" wrap="square" tIns="45700">
            <a:noAutofit/>
          </a:bodyPr>
          <a:lstStyle/>
          <a:p>
            <a:pPr indent="-139700" lvl="0" marL="342900" rtl="0" algn="ctr">
              <a:lnSpc>
                <a:spcPct val="100000"/>
              </a:lnSpc>
              <a:spcBef>
                <a:spcPts val="0"/>
              </a:spcBef>
              <a:spcAft>
                <a:spcPts val="0"/>
              </a:spcAft>
              <a:buClr>
                <a:schemeClr val="dk1"/>
              </a:buClr>
              <a:buSzPts val="3200"/>
              <a:buFont typeface="Arial"/>
              <a:buNone/>
            </a:pPr>
            <a:r>
              <a:rPr lang="en-US" sz="1400">
                <a:solidFill>
                  <a:srgbClr val="9900FF"/>
                </a:solidFill>
              </a:rPr>
              <a:t>“Name of Managing Director”- Managing Director</a:t>
            </a:r>
            <a:endParaRPr sz="1400">
              <a:solidFill>
                <a:srgbClr val="9900FF"/>
              </a:solidFill>
            </a:endParaRPr>
          </a:p>
          <a:p>
            <a:pPr indent="-139700" lvl="0" marL="342900" marR="0" rtl="0" algn="ctr">
              <a:lnSpc>
                <a:spcPct val="100000"/>
              </a:lnSpc>
              <a:spcBef>
                <a:spcPts val="0"/>
              </a:spcBef>
              <a:spcAft>
                <a:spcPts val="0"/>
              </a:spcAft>
              <a:buClr>
                <a:schemeClr val="dk1"/>
              </a:buClr>
              <a:buSzPts val="1100"/>
              <a:buFont typeface="Arial"/>
              <a:buNone/>
            </a:pPr>
            <a:r>
              <a:rPr lang="en-US" sz="1400">
                <a:solidFill>
                  <a:srgbClr val="9900FF"/>
                </a:solidFill>
              </a:rPr>
              <a:t>Company Name </a:t>
            </a:r>
            <a:r>
              <a:rPr lang="en-US" sz="1400"/>
              <a:t> has been operational for </a:t>
            </a:r>
            <a:r>
              <a:rPr lang="en-US" sz="1400">
                <a:solidFill>
                  <a:srgbClr val="9900FF"/>
                </a:solidFill>
              </a:rPr>
              <a:t>number of year</a:t>
            </a:r>
            <a:r>
              <a:rPr lang="en-US" sz="1400">
                <a:solidFill>
                  <a:srgbClr val="000000"/>
                </a:solidFill>
              </a:rPr>
              <a:t>.</a:t>
            </a:r>
            <a:endParaRPr sz="1400">
              <a:solidFill>
                <a:srgbClr val="000000"/>
              </a:solidFill>
            </a:endParaRPr>
          </a:p>
          <a:p>
            <a:pPr indent="-139700" lvl="0" marL="342900" marR="0" rtl="0" algn="ctr">
              <a:lnSpc>
                <a:spcPct val="100000"/>
              </a:lnSpc>
              <a:spcBef>
                <a:spcPts val="0"/>
              </a:spcBef>
              <a:spcAft>
                <a:spcPts val="0"/>
              </a:spcAft>
              <a:buClr>
                <a:schemeClr val="dk1"/>
              </a:buClr>
              <a:buSzPts val="1100"/>
              <a:buFont typeface="Arial"/>
              <a:buNone/>
            </a:pPr>
            <a:r>
              <a:rPr lang="en-US" sz="1400">
                <a:solidFill>
                  <a:srgbClr val="000000"/>
                </a:solidFill>
              </a:rPr>
              <a:t>Industry:</a:t>
            </a:r>
            <a:endParaRPr sz="1400">
              <a:solidFill>
                <a:srgbClr val="000000"/>
              </a:solidFill>
            </a:endParaRPr>
          </a:p>
          <a:p>
            <a:pPr indent="-139700" lvl="0" marL="342900" marR="0" rtl="0" algn="ctr">
              <a:lnSpc>
                <a:spcPct val="100000"/>
              </a:lnSpc>
              <a:spcBef>
                <a:spcPts val="0"/>
              </a:spcBef>
              <a:spcAft>
                <a:spcPts val="0"/>
              </a:spcAft>
              <a:buClr>
                <a:schemeClr val="dk1"/>
              </a:buClr>
              <a:buSzPts val="1100"/>
              <a:buFont typeface="Arial"/>
              <a:buNone/>
            </a:pPr>
            <a:r>
              <a:rPr lang="en-US" sz="1400">
                <a:solidFill>
                  <a:srgbClr val="9900FF"/>
                </a:solidFill>
              </a:rPr>
              <a:t>Include industry here</a:t>
            </a:r>
            <a:endParaRPr sz="1400">
              <a:solidFill>
                <a:srgbClr val="9900FF"/>
              </a:solidFill>
            </a:endParaRPr>
          </a:p>
          <a:p>
            <a:pPr indent="-139700" lvl="0" marL="342900" marR="0" rtl="0" algn="ctr">
              <a:lnSpc>
                <a:spcPct val="100000"/>
              </a:lnSpc>
              <a:spcBef>
                <a:spcPts val="0"/>
              </a:spcBef>
              <a:spcAft>
                <a:spcPts val="0"/>
              </a:spcAft>
              <a:buClr>
                <a:schemeClr val="dk1"/>
              </a:buClr>
              <a:buSzPts val="1100"/>
              <a:buFont typeface="Arial"/>
              <a:buNone/>
            </a:pPr>
            <a:r>
              <a:rPr lang="en-US" sz="1400"/>
              <a:t>What are some major milestones reached thus far? </a:t>
            </a:r>
            <a:endParaRPr sz="1400"/>
          </a:p>
          <a:p>
            <a:pPr indent="-139700" lvl="0" marL="342900" marR="0" rtl="0" algn="ctr">
              <a:lnSpc>
                <a:spcPct val="100000"/>
              </a:lnSpc>
              <a:spcBef>
                <a:spcPts val="0"/>
              </a:spcBef>
              <a:spcAft>
                <a:spcPts val="0"/>
              </a:spcAft>
              <a:buClr>
                <a:schemeClr val="dk1"/>
              </a:buClr>
              <a:buSzPts val="1100"/>
              <a:buFont typeface="Arial"/>
              <a:buNone/>
            </a:pPr>
            <a:r>
              <a:rPr lang="en-US" sz="1400">
                <a:solidFill>
                  <a:srgbClr val="9900FF"/>
                </a:solidFill>
              </a:rPr>
              <a:t>Include milestones here</a:t>
            </a:r>
            <a:endParaRPr sz="1400">
              <a:solidFill>
                <a:srgbClr val="9900FF"/>
              </a:solidFill>
            </a:endParaRPr>
          </a:p>
          <a:p>
            <a:pPr indent="-139700" lvl="0" marL="342900" rtl="0" algn="ctr">
              <a:lnSpc>
                <a:spcPct val="100000"/>
              </a:lnSpc>
              <a:spcBef>
                <a:spcPts val="0"/>
              </a:spcBef>
              <a:spcAft>
                <a:spcPts val="0"/>
              </a:spcAft>
              <a:buClr>
                <a:schemeClr val="dk1"/>
              </a:buClr>
              <a:buSzPts val="1100"/>
              <a:buFont typeface="Arial"/>
              <a:buNone/>
            </a:pPr>
            <a:r>
              <a:rPr lang="en-US" sz="1400"/>
              <a:t>Have you raised funding for your business before? </a:t>
            </a:r>
            <a:r>
              <a:rPr lang="en-US" sz="1400">
                <a:solidFill>
                  <a:srgbClr val="9900FF"/>
                </a:solidFill>
              </a:rPr>
              <a:t>No</a:t>
            </a:r>
            <a:endParaRPr sz="1400">
              <a:solidFill>
                <a:srgbClr val="9900FF"/>
              </a:solidFill>
            </a:endParaRPr>
          </a:p>
          <a:p>
            <a:pPr indent="-139700" lvl="0" marL="342900" rtl="0" algn="ctr">
              <a:lnSpc>
                <a:spcPct val="100000"/>
              </a:lnSpc>
              <a:spcBef>
                <a:spcPts val="0"/>
              </a:spcBef>
              <a:spcAft>
                <a:spcPts val="0"/>
              </a:spcAft>
              <a:buClr>
                <a:schemeClr val="dk1"/>
              </a:buClr>
              <a:buSzPts val="1100"/>
              <a:buFont typeface="Arial"/>
              <a:buNone/>
            </a:pPr>
            <a:r>
              <a:rPr lang="en-US" sz="1400"/>
              <a:t>If so, please detail from whom….</a:t>
            </a:r>
            <a:endParaRPr sz="1400">
              <a:solidFill>
                <a:srgbClr val="9900FF"/>
              </a:solidFill>
            </a:endParaRPr>
          </a:p>
          <a:p>
            <a:pPr indent="-139700" lvl="0" marL="342900" rtl="0" algn="ctr">
              <a:lnSpc>
                <a:spcPct val="100000"/>
              </a:lnSpc>
              <a:spcBef>
                <a:spcPts val="0"/>
              </a:spcBef>
              <a:spcAft>
                <a:spcPts val="0"/>
              </a:spcAft>
              <a:buClr>
                <a:schemeClr val="dk1"/>
              </a:buClr>
              <a:buSzPts val="1100"/>
              <a:buFont typeface="Arial"/>
              <a:buNone/>
            </a:pPr>
            <a:r>
              <a:t/>
            </a:r>
            <a:endParaRPr sz="1400">
              <a:solidFill>
                <a:srgbClr val="9900FF"/>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pic>
        <p:nvPicPr>
          <p:cNvPr id="112" name="Google Shape;112;p16"/>
          <p:cNvPicPr preferRelativeResize="0"/>
          <p:nvPr/>
        </p:nvPicPr>
        <p:blipFill rotWithShape="1">
          <a:blip r:embed="rId3">
            <a:alphaModFix/>
          </a:blip>
          <a:srcRect b="0" l="0" r="59942" t="3660"/>
          <a:stretch/>
        </p:blipFill>
        <p:spPr>
          <a:xfrm>
            <a:off x="4700800" y="-98750"/>
            <a:ext cx="5563650" cy="7629158"/>
          </a:xfrm>
          <a:prstGeom prst="rect">
            <a:avLst/>
          </a:prstGeom>
          <a:noFill/>
          <a:ln>
            <a:noFill/>
          </a:ln>
        </p:spPr>
      </p:pic>
      <p:sp>
        <p:nvSpPr>
          <p:cNvPr id="113" name="Google Shape;113;p16"/>
          <p:cNvSpPr txBox="1"/>
          <p:nvPr>
            <p:ph type="title"/>
          </p:nvPr>
        </p:nvSpPr>
        <p:spPr>
          <a:xfrm>
            <a:off x="-1724500" y="-12"/>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4400"/>
              <a:buFont typeface="Calibri"/>
              <a:buNone/>
            </a:pPr>
            <a:r>
              <a:rPr b="1" lang="en-US"/>
              <a:t>The Problem</a:t>
            </a:r>
            <a:endParaRPr b="1" i="0" sz="4400" u="none" cap="none" strike="noStrike">
              <a:solidFill>
                <a:schemeClr val="dk1"/>
              </a:solidFill>
            </a:endParaRPr>
          </a:p>
        </p:txBody>
      </p:sp>
      <p:sp>
        <p:nvSpPr>
          <p:cNvPr id="114" name="Google Shape;114;p16"/>
          <p:cNvSpPr txBox="1"/>
          <p:nvPr>
            <p:ph idx="1" type="body"/>
          </p:nvPr>
        </p:nvSpPr>
        <p:spPr>
          <a:xfrm>
            <a:off x="194000" y="871850"/>
            <a:ext cx="4253100" cy="5657400"/>
          </a:xfrm>
          <a:prstGeom prst="rect">
            <a:avLst/>
          </a:prstGeom>
          <a:noFill/>
          <a:ln>
            <a:noFill/>
          </a:ln>
        </p:spPr>
        <p:txBody>
          <a:bodyPr anchorCtr="0" anchor="t" bIns="45700" lIns="91425" spcFirstLastPara="1" rIns="91425" wrap="square" tIns="45700">
            <a:noAutofit/>
          </a:bodyPr>
          <a:lstStyle/>
          <a:p>
            <a:pPr indent="-317500" lvl="0" marL="457200" marR="0" rtl="0" algn="l">
              <a:lnSpc>
                <a:spcPct val="100000"/>
              </a:lnSpc>
              <a:spcBef>
                <a:spcPts val="0"/>
              </a:spcBef>
              <a:spcAft>
                <a:spcPts val="0"/>
              </a:spcAft>
              <a:buSzPts val="1400"/>
              <a:buChar char="•"/>
            </a:pPr>
            <a:r>
              <a:rPr lang="en-US" sz="1400"/>
              <a:t>The problem we solve: Why it exists &amp; Why no-one has solved it?</a:t>
            </a:r>
            <a:endParaRPr sz="1400"/>
          </a:p>
          <a:p>
            <a:pPr indent="0" lvl="0" marL="0" marR="0" rtl="0" algn="l">
              <a:lnSpc>
                <a:spcPct val="100000"/>
              </a:lnSpc>
              <a:spcBef>
                <a:spcPts val="0"/>
              </a:spcBef>
              <a:spcAft>
                <a:spcPts val="0"/>
              </a:spcAft>
              <a:buSzPts val="3200"/>
              <a:buNone/>
            </a:pPr>
            <a:r>
              <a:t/>
            </a:r>
            <a:endParaRPr sz="1400">
              <a:solidFill>
                <a:srgbClr val="9900FF"/>
              </a:solidFill>
            </a:endParaRPr>
          </a:p>
          <a:p>
            <a:pPr indent="-317500" lvl="0" marL="457200" marR="0" rtl="0" algn="l">
              <a:lnSpc>
                <a:spcPct val="100000"/>
              </a:lnSpc>
              <a:spcBef>
                <a:spcPts val="0"/>
              </a:spcBef>
              <a:spcAft>
                <a:spcPts val="0"/>
              </a:spcAft>
              <a:buSzPts val="1400"/>
              <a:buChar char="•"/>
            </a:pPr>
            <a:r>
              <a:rPr lang="en-US" sz="1400"/>
              <a:t>The pain point we address: </a:t>
            </a:r>
            <a:endParaRPr sz="1400"/>
          </a:p>
          <a:p>
            <a:pPr indent="0" lvl="0" marL="0" marR="0" rtl="0" algn="l">
              <a:lnSpc>
                <a:spcPct val="100000"/>
              </a:lnSpc>
              <a:spcBef>
                <a:spcPts val="0"/>
              </a:spcBef>
              <a:spcAft>
                <a:spcPts val="0"/>
              </a:spcAft>
              <a:buSzPts val="3200"/>
              <a:buNone/>
            </a:pPr>
            <a:r>
              <a:t/>
            </a:r>
            <a:endParaRPr sz="1400">
              <a:solidFill>
                <a:srgbClr val="9900FF"/>
              </a:solidFill>
            </a:endParaRPr>
          </a:p>
          <a:p>
            <a:pPr indent="0" lvl="0" marL="0" marR="0" rtl="0" algn="l">
              <a:lnSpc>
                <a:spcPct val="100000"/>
              </a:lnSpc>
              <a:spcBef>
                <a:spcPts val="0"/>
              </a:spcBef>
              <a:spcAft>
                <a:spcPts val="0"/>
              </a:spcAft>
              <a:buSzPts val="3200"/>
              <a:buNone/>
            </a:pPr>
            <a:r>
              <a:t/>
            </a:r>
            <a:endParaRPr sz="1400">
              <a:solidFill>
                <a:srgbClr val="9900FF"/>
              </a:solidFill>
            </a:endParaRPr>
          </a:p>
          <a:p>
            <a:pPr indent="-317500" lvl="0" marL="457200" marR="0" rtl="0" algn="l">
              <a:lnSpc>
                <a:spcPct val="100000"/>
              </a:lnSpc>
              <a:spcBef>
                <a:spcPts val="0"/>
              </a:spcBef>
              <a:spcAft>
                <a:spcPts val="0"/>
              </a:spcAft>
              <a:buSzPts val="1400"/>
              <a:buChar char="•"/>
            </a:pPr>
            <a:r>
              <a:rPr lang="en-US" sz="1400"/>
              <a:t>The evidence that there is a demand: </a:t>
            </a:r>
            <a:endParaRPr sz="1400"/>
          </a:p>
          <a:p>
            <a:pPr indent="0" lvl="0" marL="0" rtl="0" algn="l">
              <a:lnSpc>
                <a:spcPct val="100000"/>
              </a:lnSpc>
              <a:spcBef>
                <a:spcPts val="0"/>
              </a:spcBef>
              <a:spcAft>
                <a:spcPts val="0"/>
              </a:spcAft>
              <a:buSzPts val="3200"/>
              <a:buNone/>
            </a:pPr>
            <a:r>
              <a:t/>
            </a:r>
            <a:endParaRPr sz="1400"/>
          </a:p>
          <a:p>
            <a:pPr indent="-139700" lvl="0" marL="342900" marR="0" rtl="0" algn="l">
              <a:lnSpc>
                <a:spcPct val="100000"/>
              </a:lnSpc>
              <a:spcBef>
                <a:spcPts val="0"/>
              </a:spcBef>
              <a:spcAft>
                <a:spcPts val="0"/>
              </a:spcAft>
              <a:buClr>
                <a:schemeClr val="dk1"/>
              </a:buClr>
              <a:buSzPts val="3200"/>
              <a:buFont typeface="Arial"/>
              <a:buNone/>
            </a:pPr>
            <a:r>
              <a:t/>
            </a:r>
            <a:endParaRPr sz="14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pic>
        <p:nvPicPr>
          <p:cNvPr id="119" name="Google Shape;119;p17"/>
          <p:cNvPicPr preferRelativeResize="0"/>
          <p:nvPr/>
        </p:nvPicPr>
        <p:blipFill rotWithShape="1">
          <a:blip r:embed="rId3">
            <a:alphaModFix/>
          </a:blip>
          <a:srcRect b="0" l="0" r="59942" t="3660"/>
          <a:stretch/>
        </p:blipFill>
        <p:spPr>
          <a:xfrm>
            <a:off x="4777000" y="-129875"/>
            <a:ext cx="5563650" cy="7629158"/>
          </a:xfrm>
          <a:prstGeom prst="rect">
            <a:avLst/>
          </a:prstGeom>
          <a:noFill/>
          <a:ln>
            <a:noFill/>
          </a:ln>
        </p:spPr>
      </p:pic>
      <p:sp>
        <p:nvSpPr>
          <p:cNvPr id="120" name="Google Shape;120;p17"/>
          <p:cNvSpPr txBox="1"/>
          <p:nvPr>
            <p:ph type="title"/>
          </p:nvPr>
        </p:nvSpPr>
        <p:spPr>
          <a:xfrm>
            <a:off x="639875" y="0"/>
            <a:ext cx="34713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4400"/>
              <a:buFont typeface="Calibri"/>
              <a:buNone/>
            </a:pPr>
            <a:r>
              <a:rPr b="1" lang="en-US"/>
              <a:t>The Problem</a:t>
            </a:r>
            <a:endParaRPr b="1" i="0" sz="4400" u="none" cap="none" strike="noStrike">
              <a:solidFill>
                <a:schemeClr val="dk1"/>
              </a:solidFill>
            </a:endParaRPr>
          </a:p>
        </p:txBody>
      </p:sp>
      <p:sp>
        <p:nvSpPr>
          <p:cNvPr id="121" name="Google Shape;121;p17"/>
          <p:cNvSpPr txBox="1"/>
          <p:nvPr>
            <p:ph idx="1" type="body"/>
          </p:nvPr>
        </p:nvSpPr>
        <p:spPr>
          <a:xfrm>
            <a:off x="202325" y="936650"/>
            <a:ext cx="4423200" cy="5635200"/>
          </a:xfrm>
          <a:prstGeom prst="rect">
            <a:avLst/>
          </a:prstGeom>
          <a:noFill/>
          <a:ln>
            <a:noFill/>
          </a:ln>
        </p:spPr>
        <p:txBody>
          <a:bodyPr anchorCtr="0" anchor="t" bIns="45700" lIns="91425" spcFirstLastPara="1" rIns="91425" wrap="square" tIns="45700">
            <a:noAutofit/>
          </a:bodyPr>
          <a:lstStyle/>
          <a:p>
            <a:pPr indent="-317500" lvl="0" marL="457200" marR="0" rtl="0" algn="l">
              <a:lnSpc>
                <a:spcPct val="100000"/>
              </a:lnSpc>
              <a:spcBef>
                <a:spcPts val="0"/>
              </a:spcBef>
              <a:spcAft>
                <a:spcPts val="0"/>
              </a:spcAft>
              <a:buSzPts val="1400"/>
              <a:buChar char="•"/>
            </a:pPr>
            <a:r>
              <a:rPr lang="en-US" sz="1400"/>
              <a:t>The barriers of entry:</a:t>
            </a:r>
            <a:endParaRPr sz="1400"/>
          </a:p>
          <a:p>
            <a:pPr indent="0" lvl="0" marL="0" marR="0" rtl="0" algn="l">
              <a:lnSpc>
                <a:spcPct val="100000"/>
              </a:lnSpc>
              <a:spcBef>
                <a:spcPts val="0"/>
              </a:spcBef>
              <a:spcAft>
                <a:spcPts val="0"/>
              </a:spcAft>
              <a:buSzPts val="3200"/>
              <a:buNone/>
            </a:pPr>
            <a:r>
              <a:t/>
            </a:r>
            <a:endParaRPr sz="1400">
              <a:solidFill>
                <a:srgbClr val="9900FF"/>
              </a:solidFill>
            </a:endParaRPr>
          </a:p>
          <a:p>
            <a:pPr indent="0" lvl="0" marL="0" marR="0" rtl="0" algn="l">
              <a:lnSpc>
                <a:spcPct val="100000"/>
              </a:lnSpc>
              <a:spcBef>
                <a:spcPts val="0"/>
              </a:spcBef>
              <a:spcAft>
                <a:spcPts val="0"/>
              </a:spcAft>
              <a:buSzPts val="3200"/>
              <a:buNone/>
            </a:pPr>
            <a:r>
              <a:t/>
            </a:r>
            <a:endParaRPr sz="1400">
              <a:solidFill>
                <a:srgbClr val="9900FF"/>
              </a:solidFill>
            </a:endParaRPr>
          </a:p>
          <a:p>
            <a:pPr indent="-317500" lvl="0" marL="457200" marR="0" rtl="0" algn="l">
              <a:lnSpc>
                <a:spcPct val="100000"/>
              </a:lnSpc>
              <a:spcBef>
                <a:spcPts val="0"/>
              </a:spcBef>
              <a:spcAft>
                <a:spcPts val="0"/>
              </a:spcAft>
              <a:buSzPts val="1400"/>
              <a:buChar char="•"/>
            </a:pPr>
            <a:r>
              <a:rPr lang="en-US" sz="1400"/>
              <a:t>The advantages we have in solving this problem:</a:t>
            </a:r>
            <a:endParaRPr sz="1400">
              <a:solidFill>
                <a:srgbClr val="9900FF"/>
              </a:solidFill>
            </a:endParaRPr>
          </a:p>
          <a:p>
            <a:pPr indent="0" lvl="0" marL="0" rtl="0" algn="l">
              <a:lnSpc>
                <a:spcPct val="100000"/>
              </a:lnSpc>
              <a:spcBef>
                <a:spcPts val="0"/>
              </a:spcBef>
              <a:spcAft>
                <a:spcPts val="0"/>
              </a:spcAft>
              <a:buSzPts val="3200"/>
              <a:buNone/>
            </a:pPr>
            <a:r>
              <a:t/>
            </a:r>
            <a:endParaRPr sz="1400">
              <a:solidFill>
                <a:srgbClr val="9900FF"/>
              </a:solidFill>
            </a:endParaRPr>
          </a:p>
          <a:p>
            <a:pPr indent="0" lvl="0" marL="0" rtl="0" algn="l">
              <a:lnSpc>
                <a:spcPct val="100000"/>
              </a:lnSpc>
              <a:spcBef>
                <a:spcPts val="0"/>
              </a:spcBef>
              <a:spcAft>
                <a:spcPts val="0"/>
              </a:spcAft>
              <a:buSzPts val="3200"/>
              <a:buNone/>
            </a:pPr>
            <a:r>
              <a:t/>
            </a:r>
            <a:endParaRPr sz="1400">
              <a:solidFill>
                <a:srgbClr val="9900FF"/>
              </a:solidFill>
            </a:endParaRPr>
          </a:p>
          <a:p>
            <a:pPr indent="-317500" lvl="0" marL="457200" rtl="0" algn="l">
              <a:lnSpc>
                <a:spcPct val="100000"/>
              </a:lnSpc>
              <a:spcBef>
                <a:spcPts val="0"/>
              </a:spcBef>
              <a:spcAft>
                <a:spcPts val="0"/>
              </a:spcAft>
              <a:buSzPts val="1400"/>
              <a:buChar char="•"/>
            </a:pPr>
            <a:r>
              <a:rPr lang="en-US" sz="1400"/>
              <a:t>Why are YOU addressing them? </a:t>
            </a:r>
            <a:endParaRPr sz="1400"/>
          </a:p>
          <a:p>
            <a:pPr indent="0" lvl="0" marL="0" marR="0" rtl="0" algn="l">
              <a:lnSpc>
                <a:spcPct val="100000"/>
              </a:lnSpc>
              <a:spcBef>
                <a:spcPts val="0"/>
              </a:spcBef>
              <a:spcAft>
                <a:spcPts val="0"/>
              </a:spcAft>
              <a:buSzPts val="3200"/>
              <a:buNone/>
            </a:pPr>
            <a:r>
              <a:t/>
            </a:r>
            <a:endParaRPr sz="1400">
              <a:solidFill>
                <a:srgbClr val="9900FF"/>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18"/>
          <p:cNvSpPr txBox="1"/>
          <p:nvPr>
            <p:ph type="title"/>
          </p:nvPr>
        </p:nvSpPr>
        <p:spPr>
          <a:xfrm>
            <a:off x="457200" y="4270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4400"/>
              <a:buFont typeface="Calibri"/>
              <a:buNone/>
            </a:pPr>
            <a:r>
              <a:rPr b="1" lang="en-US"/>
              <a:t>Market</a:t>
            </a:r>
            <a:endParaRPr b="1" i="0" sz="4400" u="none" cap="none" strike="noStrike">
              <a:solidFill>
                <a:schemeClr val="dk1"/>
              </a:solidFill>
            </a:endParaRPr>
          </a:p>
        </p:txBody>
      </p:sp>
      <p:sp>
        <p:nvSpPr>
          <p:cNvPr id="127" name="Google Shape;127;p18"/>
          <p:cNvSpPr/>
          <p:nvPr/>
        </p:nvSpPr>
        <p:spPr>
          <a:xfrm>
            <a:off x="1000100" y="6215082"/>
            <a:ext cx="1214446" cy="500066"/>
          </a:xfrm>
          <a:prstGeom prst="rect">
            <a:avLst/>
          </a:prstGeom>
          <a:solidFill>
            <a:schemeClr val="lt1"/>
          </a:solidFill>
          <a:ln cap="flat"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128" name="Google Shape;128;p18"/>
          <p:cNvSpPr txBox="1"/>
          <p:nvPr>
            <p:ph idx="1" type="body"/>
          </p:nvPr>
        </p:nvSpPr>
        <p:spPr>
          <a:xfrm>
            <a:off x="457200" y="1570050"/>
            <a:ext cx="8143800" cy="2107200"/>
          </a:xfrm>
          <a:prstGeom prst="rect">
            <a:avLst/>
          </a:prstGeom>
          <a:noFill/>
          <a:ln>
            <a:noFill/>
          </a:ln>
        </p:spPr>
        <p:txBody>
          <a:bodyPr anchorCtr="0" anchor="t" bIns="45700" lIns="91425" spcFirstLastPara="1" rIns="91425" wrap="square" tIns="45700">
            <a:noAutofit/>
          </a:bodyPr>
          <a:lstStyle/>
          <a:p>
            <a:pPr indent="-139700" lvl="0" marL="342900" marR="0" rtl="0" algn="ctr">
              <a:lnSpc>
                <a:spcPct val="100000"/>
              </a:lnSpc>
              <a:spcBef>
                <a:spcPts val="0"/>
              </a:spcBef>
              <a:spcAft>
                <a:spcPts val="0"/>
              </a:spcAft>
              <a:buClr>
                <a:schemeClr val="dk1"/>
              </a:buClr>
              <a:buSzPts val="3200"/>
              <a:buFont typeface="Arial"/>
              <a:buNone/>
            </a:pPr>
            <a:r>
              <a:rPr lang="en-US" sz="1400"/>
              <a:t>How big the problem is that we are solving:</a:t>
            </a:r>
            <a:endParaRPr sz="1400"/>
          </a:p>
          <a:p>
            <a:pPr indent="-139700" lvl="0" marL="342900" marR="0" rtl="0" algn="ctr">
              <a:lnSpc>
                <a:spcPct val="100000"/>
              </a:lnSpc>
              <a:spcBef>
                <a:spcPts val="0"/>
              </a:spcBef>
              <a:spcAft>
                <a:spcPts val="0"/>
              </a:spcAft>
              <a:buClr>
                <a:schemeClr val="dk1"/>
              </a:buClr>
              <a:buSzPts val="3200"/>
              <a:buFont typeface="Arial"/>
              <a:buNone/>
            </a:pPr>
            <a:r>
              <a:t/>
            </a:r>
            <a:endParaRPr sz="1400">
              <a:solidFill>
                <a:srgbClr val="9900FF"/>
              </a:solidFill>
            </a:endParaRPr>
          </a:p>
          <a:p>
            <a:pPr indent="-139700" lvl="0" marL="342900" marR="0" rtl="0" algn="ctr">
              <a:lnSpc>
                <a:spcPct val="100000"/>
              </a:lnSpc>
              <a:spcBef>
                <a:spcPts val="0"/>
              </a:spcBef>
              <a:spcAft>
                <a:spcPts val="0"/>
              </a:spcAft>
              <a:buClr>
                <a:schemeClr val="dk1"/>
              </a:buClr>
              <a:buSzPts val="3200"/>
              <a:buFont typeface="Arial"/>
              <a:buNone/>
            </a:pPr>
            <a:r>
              <a:rPr lang="en-US" sz="1400"/>
              <a:t>Can you quantify it? </a:t>
            </a:r>
            <a:endParaRPr sz="1400"/>
          </a:p>
          <a:p>
            <a:pPr indent="-139700" lvl="0" marL="342900" marR="0" rtl="0" algn="ctr">
              <a:lnSpc>
                <a:spcPct val="100000"/>
              </a:lnSpc>
              <a:spcBef>
                <a:spcPts val="0"/>
              </a:spcBef>
              <a:spcAft>
                <a:spcPts val="0"/>
              </a:spcAft>
              <a:buClr>
                <a:schemeClr val="dk1"/>
              </a:buClr>
              <a:buSzPts val="3200"/>
              <a:buFont typeface="Arial"/>
              <a:buNone/>
            </a:pPr>
            <a:r>
              <a:rPr lang="en-US" sz="1400"/>
              <a:t>Are there any references?</a:t>
            </a:r>
            <a:endParaRPr sz="1400"/>
          </a:p>
        </p:txBody>
      </p:sp>
      <p:sp>
        <p:nvSpPr>
          <p:cNvPr id="129" name="Google Shape;129;p18"/>
          <p:cNvSpPr txBox="1"/>
          <p:nvPr>
            <p:ph idx="4294967295" type="subTitle"/>
          </p:nvPr>
        </p:nvSpPr>
        <p:spPr>
          <a:xfrm>
            <a:off x="2168400" y="5060500"/>
            <a:ext cx="5397600" cy="7368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888888"/>
              </a:buClr>
              <a:buSzPts val="3200"/>
              <a:buFont typeface="Arial"/>
              <a:buNone/>
            </a:pPr>
            <a:r>
              <a:t/>
            </a:r>
            <a:endParaRPr b="0" i="0" sz="1400" u="none" cap="none" strike="noStrike">
              <a:solidFill>
                <a:srgbClr val="888888"/>
              </a:solidFill>
              <a:latin typeface="Calibri"/>
              <a:ea typeface="Calibri"/>
              <a:cs typeface="Calibri"/>
              <a:sym typeface="Calibri"/>
            </a:endParaRPr>
          </a:p>
        </p:txBody>
      </p:sp>
      <p:pic>
        <p:nvPicPr>
          <p:cNvPr id="130" name="Google Shape;130;p18"/>
          <p:cNvPicPr preferRelativeResize="0"/>
          <p:nvPr/>
        </p:nvPicPr>
        <p:blipFill rotWithShape="1">
          <a:blip r:embed="rId3">
            <a:alphaModFix/>
          </a:blip>
          <a:srcRect b="0" l="0" r="0" t="0"/>
          <a:stretch/>
        </p:blipFill>
        <p:spPr>
          <a:xfrm>
            <a:off x="-30337" y="4625675"/>
            <a:ext cx="9204675" cy="22860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pic>
        <p:nvPicPr>
          <p:cNvPr id="135" name="Google Shape;135;p19"/>
          <p:cNvPicPr preferRelativeResize="0"/>
          <p:nvPr/>
        </p:nvPicPr>
        <p:blipFill rotWithShape="1">
          <a:blip r:embed="rId3">
            <a:alphaModFix/>
          </a:blip>
          <a:srcRect b="0" l="0" r="0" t="44514"/>
          <a:stretch/>
        </p:blipFill>
        <p:spPr>
          <a:xfrm>
            <a:off x="0" y="-94150"/>
            <a:ext cx="9144001" cy="2852500"/>
          </a:xfrm>
          <a:prstGeom prst="rect">
            <a:avLst/>
          </a:prstGeom>
          <a:noFill/>
          <a:ln>
            <a:noFill/>
          </a:ln>
        </p:spPr>
      </p:pic>
      <p:sp>
        <p:nvSpPr>
          <p:cNvPr id="136" name="Google Shape;136;p19"/>
          <p:cNvSpPr txBox="1"/>
          <p:nvPr/>
        </p:nvSpPr>
        <p:spPr>
          <a:xfrm>
            <a:off x="239850" y="645825"/>
            <a:ext cx="8424000" cy="1703400"/>
          </a:xfrm>
          <a:prstGeom prst="rect">
            <a:avLst/>
          </a:prstGeom>
          <a:noFill/>
          <a:ln>
            <a:noFill/>
          </a:ln>
        </p:spPr>
        <p:txBody>
          <a:bodyPr anchorCtr="0" anchor="t" bIns="91425" lIns="91425" spcFirstLastPara="1" rIns="91425" wrap="square" tIns="91425">
            <a:noAutofit/>
          </a:bodyPr>
          <a:lstStyle/>
          <a:p>
            <a:pPr indent="-139700" lvl="0" marL="342900" marR="0" rtl="0" algn="ctr">
              <a:lnSpc>
                <a:spcPct val="100000"/>
              </a:lnSpc>
              <a:spcBef>
                <a:spcPts val="0"/>
              </a:spcBef>
              <a:spcAft>
                <a:spcPts val="0"/>
              </a:spcAft>
              <a:buClr>
                <a:srgbClr val="000000"/>
              </a:buClr>
              <a:buSzPts val="4800"/>
              <a:buFont typeface="Arial"/>
              <a:buNone/>
            </a:pPr>
            <a:r>
              <a:rPr b="0" i="0" lang="en-US" sz="4800" u="none" cap="none" strike="noStrike">
                <a:solidFill>
                  <a:srgbClr val="F3F3F3"/>
                </a:solidFill>
                <a:latin typeface="Calibri"/>
                <a:ea typeface="Calibri"/>
                <a:cs typeface="Calibri"/>
                <a:sym typeface="Calibri"/>
              </a:rPr>
              <a:t>Company Name</a:t>
            </a:r>
            <a:endParaRPr b="0" i="0" sz="4800" u="none" cap="none" strike="noStrike">
              <a:solidFill>
                <a:srgbClr val="F3F3F3"/>
              </a:solidFill>
              <a:latin typeface="Calibri"/>
              <a:ea typeface="Calibri"/>
              <a:cs typeface="Calibri"/>
              <a:sym typeface="Calibri"/>
            </a:endParaRPr>
          </a:p>
        </p:txBody>
      </p:sp>
      <p:sp>
        <p:nvSpPr>
          <p:cNvPr id="137" name="Google Shape;137;p19"/>
          <p:cNvSpPr txBox="1"/>
          <p:nvPr>
            <p:ph type="title"/>
          </p:nvPr>
        </p:nvSpPr>
        <p:spPr>
          <a:xfrm>
            <a:off x="457200" y="1323163"/>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4400"/>
              <a:buFont typeface="Calibri"/>
              <a:buNone/>
            </a:pPr>
            <a:r>
              <a:rPr b="1" lang="en-US">
                <a:solidFill>
                  <a:srgbClr val="FFFFFF"/>
                </a:solidFill>
              </a:rPr>
              <a:t>Team</a:t>
            </a:r>
            <a:endParaRPr b="1" i="0" sz="4400" u="none" cap="none" strike="noStrike">
              <a:solidFill>
                <a:srgbClr val="FFFFFF"/>
              </a:solidFill>
            </a:endParaRPr>
          </a:p>
        </p:txBody>
      </p:sp>
      <p:sp>
        <p:nvSpPr>
          <p:cNvPr id="138" name="Google Shape;138;p19"/>
          <p:cNvSpPr/>
          <p:nvPr/>
        </p:nvSpPr>
        <p:spPr>
          <a:xfrm>
            <a:off x="1071538" y="6429396"/>
            <a:ext cx="1214446" cy="428604"/>
          </a:xfrm>
          <a:prstGeom prst="rect">
            <a:avLst/>
          </a:prstGeom>
          <a:solidFill>
            <a:schemeClr val="lt1"/>
          </a:solidFill>
          <a:ln cap="flat"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139" name="Google Shape;139;p19"/>
          <p:cNvSpPr txBox="1"/>
          <p:nvPr>
            <p:ph idx="1" type="body"/>
          </p:nvPr>
        </p:nvSpPr>
        <p:spPr>
          <a:xfrm>
            <a:off x="655050" y="3862800"/>
            <a:ext cx="8008800" cy="2371500"/>
          </a:xfrm>
          <a:prstGeom prst="rect">
            <a:avLst/>
          </a:prstGeom>
          <a:noFill/>
          <a:ln>
            <a:noFill/>
          </a:ln>
        </p:spPr>
        <p:txBody>
          <a:bodyPr anchorCtr="0" anchor="t" bIns="45700" lIns="91425" spcFirstLastPara="1" rIns="91425" wrap="square" tIns="45700">
            <a:noAutofit/>
          </a:bodyPr>
          <a:lstStyle/>
          <a:p>
            <a:pPr indent="-317500" lvl="0" marL="457200" marR="0" rtl="0" algn="l">
              <a:lnSpc>
                <a:spcPct val="100000"/>
              </a:lnSpc>
              <a:spcBef>
                <a:spcPts val="0"/>
              </a:spcBef>
              <a:spcAft>
                <a:spcPts val="0"/>
              </a:spcAft>
              <a:buSzPts val="1400"/>
              <a:buChar char="•"/>
            </a:pPr>
            <a:r>
              <a:rPr lang="en-US" sz="1400"/>
              <a:t>Highlight former startups or corporate experience</a:t>
            </a:r>
            <a:endParaRPr sz="1400"/>
          </a:p>
          <a:p>
            <a:pPr indent="-317500" lvl="0" marL="457200" marR="0" rtl="0" algn="l">
              <a:lnSpc>
                <a:spcPct val="100000"/>
              </a:lnSpc>
              <a:spcBef>
                <a:spcPts val="0"/>
              </a:spcBef>
              <a:spcAft>
                <a:spcPts val="0"/>
              </a:spcAft>
              <a:buSzPts val="1400"/>
              <a:buChar char="•"/>
            </a:pPr>
            <a:r>
              <a:rPr lang="en-US" sz="1400"/>
              <a:t>Emphasize successes and/or relationships obtained that can be leveraged as potential customers, advisors, or future acquirers.</a:t>
            </a:r>
            <a:endParaRPr sz="1400"/>
          </a:p>
          <a:p>
            <a:pPr indent="-317500" lvl="0" marL="457200" marR="0" rtl="0" algn="l">
              <a:lnSpc>
                <a:spcPct val="100000"/>
              </a:lnSpc>
              <a:spcBef>
                <a:spcPts val="0"/>
              </a:spcBef>
              <a:spcAft>
                <a:spcPts val="0"/>
              </a:spcAft>
              <a:buSzPts val="1400"/>
              <a:buChar char="•"/>
            </a:pPr>
            <a:r>
              <a:rPr lang="en-US" sz="1400"/>
              <a:t>Especially highlight experience in venture back companies with the successful sale/IPO</a:t>
            </a:r>
            <a:endParaRPr sz="1400"/>
          </a:p>
          <a:p>
            <a:pPr indent="-317500" lvl="0" marL="457200" marR="0" rtl="0" algn="l">
              <a:lnSpc>
                <a:spcPct val="100000"/>
              </a:lnSpc>
              <a:spcBef>
                <a:spcPts val="0"/>
              </a:spcBef>
              <a:spcAft>
                <a:spcPts val="0"/>
              </a:spcAft>
              <a:buSzPts val="1400"/>
              <a:buChar char="•"/>
            </a:pPr>
            <a:r>
              <a:rPr lang="en-US" sz="1400">
                <a:solidFill>
                  <a:srgbClr val="000000"/>
                </a:solidFill>
              </a:rPr>
              <a:t>These are some of the gaps that the funding will be able to help fill</a:t>
            </a:r>
            <a:endParaRPr sz="1400">
              <a:solidFill>
                <a:srgbClr val="000000"/>
              </a:solidFill>
            </a:endParaRPr>
          </a:p>
          <a:p>
            <a:pPr indent="0" lvl="0" marL="0" marR="0" rtl="0" algn="l">
              <a:lnSpc>
                <a:spcPct val="100000"/>
              </a:lnSpc>
              <a:spcBef>
                <a:spcPts val="0"/>
              </a:spcBef>
              <a:spcAft>
                <a:spcPts val="0"/>
              </a:spcAft>
              <a:buSzPts val="3200"/>
              <a:buNone/>
            </a:pPr>
            <a:r>
              <a:rPr lang="en-US" sz="1400">
                <a:solidFill>
                  <a:srgbClr val="000000"/>
                </a:solidFill>
              </a:rPr>
              <a:t> </a:t>
            </a:r>
            <a:r>
              <a:rPr lang="en-US" sz="1400">
                <a:solidFill>
                  <a:srgbClr val="9900FF"/>
                </a:solidFill>
              </a:rPr>
              <a:t>           Elaborate on investor considerations</a:t>
            </a:r>
            <a:endParaRPr sz="1400">
              <a:solidFill>
                <a:srgbClr val="9900FF"/>
              </a:solidFill>
            </a:endParaRPr>
          </a:p>
          <a:p>
            <a:pPr indent="0" lvl="0" marL="0" marR="0" rtl="0" algn="l">
              <a:lnSpc>
                <a:spcPct val="100000"/>
              </a:lnSpc>
              <a:spcBef>
                <a:spcPts val="0"/>
              </a:spcBef>
              <a:spcAft>
                <a:spcPts val="0"/>
              </a:spcAft>
              <a:buSzPts val="3200"/>
              <a:buNone/>
            </a:pPr>
            <a:r>
              <a:t/>
            </a:r>
            <a:endParaRPr sz="1400"/>
          </a:p>
          <a:p>
            <a:pPr indent="0" lvl="0" marL="203200" marR="0" rtl="0" algn="l">
              <a:lnSpc>
                <a:spcPct val="100000"/>
              </a:lnSpc>
              <a:spcBef>
                <a:spcPts val="0"/>
              </a:spcBef>
              <a:spcAft>
                <a:spcPts val="0"/>
              </a:spcAft>
              <a:buClr>
                <a:schemeClr val="dk1"/>
              </a:buClr>
              <a:buSzPts val="1100"/>
              <a:buFont typeface="Arial"/>
              <a:buNone/>
            </a:pPr>
            <a:r>
              <a:t/>
            </a:r>
            <a:endParaRPr sz="1400"/>
          </a:p>
          <a:p>
            <a:pPr indent="0" lvl="0" marL="203200" marR="0" rtl="0" algn="l">
              <a:lnSpc>
                <a:spcPct val="100000"/>
              </a:lnSpc>
              <a:spcBef>
                <a:spcPts val="0"/>
              </a:spcBef>
              <a:spcAft>
                <a:spcPts val="0"/>
              </a:spcAft>
              <a:buClr>
                <a:schemeClr val="dk1"/>
              </a:buClr>
              <a:buSzPts val="3200"/>
              <a:buFont typeface="Arial"/>
              <a:buNone/>
            </a:pPr>
            <a:r>
              <a:t/>
            </a:r>
            <a:endParaRPr sz="1400"/>
          </a:p>
          <a:p>
            <a:pPr indent="0" lvl="0" marL="203200" marR="0" rtl="0" algn="l">
              <a:lnSpc>
                <a:spcPct val="100000"/>
              </a:lnSpc>
              <a:spcBef>
                <a:spcPts val="0"/>
              </a:spcBef>
              <a:spcAft>
                <a:spcPts val="0"/>
              </a:spcAft>
              <a:buClr>
                <a:schemeClr val="dk1"/>
              </a:buClr>
              <a:buSzPts val="3200"/>
              <a:buFont typeface="Arial"/>
              <a:buNone/>
            </a:pPr>
            <a:r>
              <a:t/>
            </a:r>
            <a:endParaRPr sz="1400"/>
          </a:p>
        </p:txBody>
      </p:sp>
      <p:graphicFrame>
        <p:nvGraphicFramePr>
          <p:cNvPr id="140" name="Google Shape;140;p19"/>
          <p:cNvGraphicFramePr/>
          <p:nvPr/>
        </p:nvGraphicFramePr>
        <p:xfrm>
          <a:off x="2554900" y="3038488"/>
          <a:ext cx="3000000" cy="3000000"/>
        </p:xfrm>
        <a:graphic>
          <a:graphicData uri="http://schemas.openxmlformats.org/drawingml/2006/table">
            <a:tbl>
              <a:tblPr>
                <a:noFill/>
                <a:tableStyleId>{0D2850CA-16E5-4B8C-8D2E-DA5E76A94D2B}</a:tableStyleId>
              </a:tblPr>
              <a:tblGrid>
                <a:gridCol w="1235600"/>
                <a:gridCol w="3432600"/>
              </a:tblGrid>
              <a:tr h="381000">
                <a:tc>
                  <a:txBody>
                    <a:bodyPr/>
                    <a:lstStyle/>
                    <a:p>
                      <a:pPr indent="0" lvl="0" marL="0" marR="0" rtl="0" algn="r">
                        <a:lnSpc>
                          <a:spcPct val="100000"/>
                        </a:lnSpc>
                        <a:spcBef>
                          <a:spcPts val="0"/>
                        </a:spcBef>
                        <a:spcAft>
                          <a:spcPts val="0"/>
                        </a:spcAft>
                        <a:buClr>
                          <a:schemeClr val="dk1"/>
                        </a:buClr>
                        <a:buSzPts val="3200"/>
                        <a:buFont typeface="Arial"/>
                        <a:buNone/>
                      </a:pPr>
                      <a:r>
                        <a:rPr b="1" lang="en-US" sz="1800" u="none" cap="none" strike="noStrike">
                          <a:solidFill>
                            <a:schemeClr val="dk1"/>
                          </a:solidFill>
                          <a:latin typeface="Calibri"/>
                          <a:ea typeface="Calibri"/>
                          <a:cs typeface="Calibri"/>
                          <a:sym typeface="Calibri"/>
                        </a:rPr>
                        <a:t>Founders</a:t>
                      </a:r>
                      <a:endParaRPr b="1" sz="1800" u="none" cap="none" strike="noStrike"/>
                    </a:p>
                  </a:txBody>
                  <a:tcPr marT="91425" marB="91425" marR="91425" marL="91425"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800"/>
                        <a:buFont typeface="Arial"/>
                        <a:buNone/>
                      </a:pPr>
                      <a:r>
                        <a:t/>
                      </a:r>
                      <a:endParaRPr b="1" sz="1800" u="none" cap="none" strike="noStrike">
                        <a:solidFill>
                          <a:srgbClr val="9900FF"/>
                        </a:solidFill>
                        <a:latin typeface="Calibri"/>
                        <a:ea typeface="Calibri"/>
                        <a:cs typeface="Calibri"/>
                        <a:sym typeface="Calibri"/>
                      </a:endParaRPr>
                    </a:p>
                  </a:txBody>
                  <a:tcPr marT="91425" marB="91425" marR="91425" marL="91425"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20"/>
          <p:cNvSpPr txBox="1"/>
          <p:nvPr>
            <p:ph type="title"/>
          </p:nvPr>
        </p:nvSpPr>
        <p:spPr>
          <a:xfrm>
            <a:off x="340175" y="271213"/>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4400"/>
              <a:buFont typeface="Calibri"/>
              <a:buNone/>
            </a:pPr>
            <a:r>
              <a:rPr lang="en-US"/>
              <a:t>Our Story</a:t>
            </a:r>
            <a:endParaRPr b="0" i="0" sz="4400" u="none" cap="none" strike="noStrike">
              <a:solidFill>
                <a:schemeClr val="dk1"/>
              </a:solidFill>
              <a:latin typeface="Calibri"/>
              <a:ea typeface="Calibri"/>
              <a:cs typeface="Calibri"/>
              <a:sym typeface="Calibri"/>
            </a:endParaRPr>
          </a:p>
        </p:txBody>
      </p:sp>
      <p:sp>
        <p:nvSpPr>
          <p:cNvPr id="146" name="Google Shape;146;p20"/>
          <p:cNvSpPr/>
          <p:nvPr/>
        </p:nvSpPr>
        <p:spPr>
          <a:xfrm>
            <a:off x="1071538" y="6429396"/>
            <a:ext cx="1214400" cy="428700"/>
          </a:xfrm>
          <a:prstGeom prst="rect">
            <a:avLst/>
          </a:prstGeom>
          <a:solidFill>
            <a:schemeClr val="lt1"/>
          </a:solidFill>
          <a:ln cap="flat"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pic>
        <p:nvPicPr>
          <p:cNvPr id="147" name="Google Shape;147;p20"/>
          <p:cNvPicPr preferRelativeResize="0"/>
          <p:nvPr/>
        </p:nvPicPr>
        <p:blipFill rotWithShape="1">
          <a:blip r:embed="rId3">
            <a:alphaModFix/>
          </a:blip>
          <a:srcRect b="0" l="0" r="0" t="0"/>
          <a:stretch/>
        </p:blipFill>
        <p:spPr>
          <a:xfrm>
            <a:off x="-30350" y="5338075"/>
            <a:ext cx="9204675" cy="22860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p21"/>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4400"/>
              <a:buNone/>
            </a:pPr>
            <a:r>
              <a:t/>
            </a:r>
            <a:endParaRPr/>
          </a:p>
        </p:txBody>
      </p:sp>
      <p:sp>
        <p:nvSpPr>
          <p:cNvPr id="153" name="Google Shape;153;p21"/>
          <p:cNvSpPr txBox="1"/>
          <p:nvPr>
            <p:ph idx="1" type="body"/>
          </p:nvPr>
        </p:nvSpPr>
        <p:spPr>
          <a:xfrm>
            <a:off x="457200" y="1600200"/>
            <a:ext cx="8229600" cy="45261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640"/>
              </a:spcBef>
              <a:spcAft>
                <a:spcPts val="0"/>
              </a:spcAft>
              <a:buSzPts val="3200"/>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