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59" r:id="rId7"/>
    <p:sldId id="305" r:id="rId8"/>
    <p:sldId id="260" r:id="rId9"/>
    <p:sldId id="261" r:id="rId10"/>
    <p:sldId id="262" r:id="rId11"/>
    <p:sldId id="263" r:id="rId12"/>
    <p:sldId id="276" r:id="rId13"/>
    <p:sldId id="266" r:id="rId14"/>
    <p:sldId id="308" r:id="rId15"/>
    <p:sldId id="309" r:id="rId16"/>
    <p:sldId id="310" r:id="rId17"/>
    <p:sldId id="315" r:id="rId18"/>
    <p:sldId id="311" r:id="rId19"/>
    <p:sldId id="313" r:id="rId20"/>
    <p:sldId id="312" r:id="rId21"/>
    <p:sldId id="314" r:id="rId22"/>
    <p:sldId id="264" r:id="rId23"/>
    <p:sldId id="307" r:id="rId24"/>
    <p:sldId id="267" r:id="rId25"/>
    <p:sldId id="268" r:id="rId26"/>
    <p:sldId id="269" r:id="rId27"/>
    <p:sldId id="270" r:id="rId28"/>
    <p:sldId id="271" r:id="rId29"/>
    <p:sldId id="272" r:id="rId30"/>
    <p:sldId id="274" r:id="rId31"/>
    <p:sldId id="275" r:id="rId32"/>
    <p:sldId id="306" r:id="rId33"/>
    <p:sldId id="279" r:id="rId34"/>
    <p:sldId id="286" r:id="rId35"/>
    <p:sldId id="287" r:id="rId36"/>
    <p:sldId id="288" r:id="rId37"/>
    <p:sldId id="289" r:id="rId38"/>
    <p:sldId id="291" r:id="rId39"/>
    <p:sldId id="293" r:id="rId40"/>
    <p:sldId id="294" r:id="rId41"/>
    <p:sldId id="298" r:id="rId42"/>
    <p:sldId id="296" r:id="rId43"/>
    <p:sldId id="297" r:id="rId44"/>
    <p:sldId id="299" r:id="rId45"/>
    <p:sldId id="304" r:id="rId46"/>
    <p:sldId id="295" r:id="rId47"/>
    <p:sldId id="302" r:id="rId48"/>
  </p:sldIdLst>
  <p:sldSz cx="10693400" cy="6083300"/>
  <p:notesSz cx="6858000" cy="9144000"/>
  <p:embeddedFontLst>
    <p:embeddedFont>
      <p:font typeface="HK Grotesk Pro Medium" panose="020B0604020202020204" charset="0"/>
      <p:regular r:id="rId49"/>
    </p:embeddedFont>
    <p:embeddedFont>
      <p:font typeface="Interstate" panose="020B0604020202020204" charset="0"/>
      <p:italic r:id="rId50"/>
    </p:embeddedFont>
    <p:embeddedFont>
      <p:font typeface="Interstate Black Cond" charset="0"/>
      <p:regular r:id="rId51"/>
    </p:embeddedFont>
    <p:embeddedFont>
      <p:font typeface="Interstate Light" charset="0"/>
      <p:italic r:id="rId52"/>
    </p:embeddedFont>
    <p:embeddedFont>
      <p:font typeface="League Spartan"/>
      <p:regular r:id="rId53"/>
      <p:bold r:id="rId54"/>
    </p:embeddedFont>
    <p:embeddedFont>
      <p:font typeface="Poppins" panose="00000500000000000000" pitchFamily="2" charset="0"/>
      <p:regular r:id="rId55"/>
      <p:bold r:id="rId56"/>
      <p:italic r:id="rId57"/>
      <p:boldItalic r:id="rId58"/>
    </p:embeddedFont>
    <p:embeddedFont>
      <p:font typeface="Roboto" panose="02000000000000000000" pitchFamily="2"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4E"/>
    <a:srgbClr val="96C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ED1D4-CFC2-411B-95CA-723BBEA4F0DC}" v="4" dt="2025-01-29T07:08:38.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40"/>
  </p:normalViewPr>
  <p:slideViewPr>
    <p:cSldViewPr snapToGrid="0">
      <p:cViewPr>
        <p:scale>
          <a:sx n="65" d="100"/>
          <a:sy n="65" d="100"/>
        </p:scale>
        <p:origin x="1104"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isa Mthethwa   Transnet Property   Johannesburg" userId="9f5282a1-841c-47cf-8bc9-c51a94fe293e" providerId="ADAL" clId="{7D1ED1D4-CFC2-411B-95CA-723BBEA4F0DC}"/>
    <pc:docChg chg="addSld modSld">
      <pc:chgData name="Mandisa Mthethwa   Transnet Property   Johannesburg" userId="9f5282a1-841c-47cf-8bc9-c51a94fe293e" providerId="ADAL" clId="{7D1ED1D4-CFC2-411B-95CA-723BBEA4F0DC}" dt="2025-01-29T07:19:39.084" v="57" actId="20577"/>
      <pc:docMkLst>
        <pc:docMk/>
      </pc:docMkLst>
      <pc:sldChg chg="modSp mod">
        <pc:chgData name="Mandisa Mthethwa   Transnet Property   Johannesburg" userId="9f5282a1-841c-47cf-8bc9-c51a94fe293e" providerId="ADAL" clId="{7D1ED1D4-CFC2-411B-95CA-723BBEA4F0DC}" dt="2025-01-29T07:19:39.084" v="57" actId="20577"/>
        <pc:sldMkLst>
          <pc:docMk/>
          <pc:sldMk cId="0" sldId="288"/>
        </pc:sldMkLst>
        <pc:spChg chg="mod">
          <ac:chgData name="Mandisa Mthethwa   Transnet Property   Johannesburg" userId="9f5282a1-841c-47cf-8bc9-c51a94fe293e" providerId="ADAL" clId="{7D1ED1D4-CFC2-411B-95CA-723BBEA4F0DC}" dt="2025-01-29T07:19:39.084" v="57" actId="20577"/>
          <ac:spMkLst>
            <pc:docMk/>
            <pc:sldMk cId="0" sldId="288"/>
            <ac:spMk id="8" creationId="{04BCDFCC-C584-0687-D839-64ABB18B81CF}"/>
          </ac:spMkLst>
        </pc:spChg>
        <pc:spChg chg="mod">
          <ac:chgData name="Mandisa Mthethwa   Transnet Property   Johannesburg" userId="9f5282a1-841c-47cf-8bc9-c51a94fe293e" providerId="ADAL" clId="{7D1ED1D4-CFC2-411B-95CA-723BBEA4F0DC}" dt="2025-01-29T07:17:50.496" v="55" actId="20577"/>
          <ac:spMkLst>
            <pc:docMk/>
            <pc:sldMk cId="0" sldId="288"/>
            <ac:spMk id="12" creationId="{C4B86A1C-5889-F419-D98E-C804EB4D2E1B}"/>
          </ac:spMkLst>
        </pc:spChg>
      </pc:sldChg>
      <pc:sldChg chg="modSp add mod">
        <pc:chgData name="Mandisa Mthethwa   Transnet Property   Johannesburg" userId="9f5282a1-841c-47cf-8bc9-c51a94fe293e" providerId="ADAL" clId="{7D1ED1D4-CFC2-411B-95CA-723BBEA4F0DC}" dt="2025-01-29T07:09:23.816" v="3" actId="20577"/>
        <pc:sldMkLst>
          <pc:docMk/>
          <pc:sldMk cId="315680638" sldId="315"/>
        </pc:sldMkLst>
        <pc:spChg chg="mod">
          <ac:chgData name="Mandisa Mthethwa   Transnet Property   Johannesburg" userId="9f5282a1-841c-47cf-8bc9-c51a94fe293e" providerId="ADAL" clId="{7D1ED1D4-CFC2-411B-95CA-723BBEA4F0DC}" dt="2025-01-29T07:09:23.816" v="3" actId="20577"/>
          <ac:spMkLst>
            <pc:docMk/>
            <pc:sldMk cId="315680638" sldId="315"/>
            <ac:spMk id="9" creationId="{E3A4670B-E9B1-32AD-88C6-373D0AD1BAF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36220-7493-42DB-815F-B952033690C1}"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GB"/>
        </a:p>
      </dgm:t>
    </dgm:pt>
    <dgm:pt modelId="{1A129594-6C62-405F-B6EF-87EDBB9C4378}">
      <dgm:prSet phldrT="[Text]"/>
      <dgm:spPr/>
      <dgm:t>
        <a:bodyPr/>
        <a:lstStyle/>
        <a:p>
          <a:r>
            <a:rPr lang="en-GB" dirty="0"/>
            <a:t>Compliance</a:t>
          </a:r>
        </a:p>
      </dgm:t>
    </dgm:pt>
    <dgm:pt modelId="{EB9F920D-28F9-4950-83EF-3958F31557E4}" type="parTrans" cxnId="{C53DF92D-886C-495E-B0AD-7130B335E1EB}">
      <dgm:prSet/>
      <dgm:spPr/>
      <dgm:t>
        <a:bodyPr/>
        <a:lstStyle/>
        <a:p>
          <a:endParaRPr lang="en-GB"/>
        </a:p>
      </dgm:t>
    </dgm:pt>
    <dgm:pt modelId="{8982E623-B414-4FD1-AD92-1CC133A35383}" type="sibTrans" cxnId="{C53DF92D-886C-495E-B0AD-7130B335E1EB}">
      <dgm:prSet/>
      <dgm:spPr/>
      <dgm:t>
        <a:bodyPr/>
        <a:lstStyle/>
        <a:p>
          <a:endParaRPr lang="en-GB"/>
        </a:p>
      </dgm:t>
    </dgm:pt>
    <dgm:pt modelId="{B9DD8728-F8C6-4AD9-95C8-3600614E40FC}">
      <dgm:prSet phldrT="[Text]"/>
      <dgm:spPr/>
      <dgm:t>
        <a:bodyPr/>
        <a:lstStyle/>
        <a:p>
          <a:r>
            <a:rPr lang="en-GB" dirty="0"/>
            <a:t>Weak Business Model/ Plan </a:t>
          </a:r>
        </a:p>
      </dgm:t>
    </dgm:pt>
    <dgm:pt modelId="{A2A1ADC3-CFA0-43D5-A467-1EFBA41EAEED}" type="parTrans" cxnId="{C71E0ED1-B427-47BB-8272-34AEB40A5D7B}">
      <dgm:prSet/>
      <dgm:spPr/>
      <dgm:t>
        <a:bodyPr/>
        <a:lstStyle/>
        <a:p>
          <a:endParaRPr lang="en-GB"/>
        </a:p>
      </dgm:t>
    </dgm:pt>
    <dgm:pt modelId="{5A01F91E-BB4A-4F71-8D1C-48AF975D73C3}" type="sibTrans" cxnId="{C71E0ED1-B427-47BB-8272-34AEB40A5D7B}">
      <dgm:prSet/>
      <dgm:spPr/>
      <dgm:t>
        <a:bodyPr/>
        <a:lstStyle/>
        <a:p>
          <a:endParaRPr lang="en-GB"/>
        </a:p>
      </dgm:t>
    </dgm:pt>
    <dgm:pt modelId="{E28D5DCB-53F0-4726-9D49-F0EB7BE4792A}">
      <dgm:prSet phldrT="[Text]"/>
      <dgm:spPr/>
      <dgm:t>
        <a:bodyPr/>
        <a:lstStyle/>
        <a:p>
          <a:r>
            <a:rPr lang="en-GB" dirty="0"/>
            <a:t>Customer Verification </a:t>
          </a:r>
        </a:p>
      </dgm:t>
    </dgm:pt>
    <dgm:pt modelId="{37724CF7-1AB2-48EB-94D5-81B087BBAED4}" type="parTrans" cxnId="{A69DDF15-1CD7-4D17-9B2E-77121783D786}">
      <dgm:prSet/>
      <dgm:spPr/>
      <dgm:t>
        <a:bodyPr/>
        <a:lstStyle/>
        <a:p>
          <a:endParaRPr lang="en-GB"/>
        </a:p>
      </dgm:t>
    </dgm:pt>
    <dgm:pt modelId="{58440A90-7545-4C7B-BAAD-4282002C1010}" type="sibTrans" cxnId="{A69DDF15-1CD7-4D17-9B2E-77121783D786}">
      <dgm:prSet/>
      <dgm:spPr/>
      <dgm:t>
        <a:bodyPr/>
        <a:lstStyle/>
        <a:p>
          <a:endParaRPr lang="en-GB"/>
        </a:p>
      </dgm:t>
    </dgm:pt>
    <dgm:pt modelId="{02B46E5A-1D63-40E5-BE56-7B34C5232E26}">
      <dgm:prSet phldrT="[Text]"/>
      <dgm:spPr/>
      <dgm:t>
        <a:bodyPr/>
        <a:lstStyle/>
        <a:p>
          <a:r>
            <a:rPr lang="en-GB" dirty="0"/>
            <a:t>Competitor Analysis </a:t>
          </a:r>
        </a:p>
      </dgm:t>
    </dgm:pt>
    <dgm:pt modelId="{FBD294FB-2ED6-4754-8A07-9258ADBFBCC0}" type="parTrans" cxnId="{8B7C45B8-AA98-4F0F-9250-BD70DE07E9A8}">
      <dgm:prSet/>
      <dgm:spPr/>
      <dgm:t>
        <a:bodyPr/>
        <a:lstStyle/>
        <a:p>
          <a:endParaRPr lang="en-GB"/>
        </a:p>
      </dgm:t>
    </dgm:pt>
    <dgm:pt modelId="{940E8531-EFA6-481C-BC54-D2EB2617AD00}" type="sibTrans" cxnId="{8B7C45B8-AA98-4F0F-9250-BD70DE07E9A8}">
      <dgm:prSet/>
      <dgm:spPr/>
      <dgm:t>
        <a:bodyPr/>
        <a:lstStyle/>
        <a:p>
          <a:endParaRPr lang="en-GB"/>
        </a:p>
      </dgm:t>
    </dgm:pt>
    <dgm:pt modelId="{5D3ADFF5-AB38-4401-9DE5-E43492CF5C70}">
      <dgm:prSet phldrT="[Text]"/>
      <dgm:spPr/>
      <dgm:t>
        <a:bodyPr/>
        <a:lstStyle/>
        <a:p>
          <a:r>
            <a:rPr lang="en-GB" dirty="0"/>
            <a:t>Industry Analysis (Sector Focus) </a:t>
          </a:r>
        </a:p>
      </dgm:t>
    </dgm:pt>
    <dgm:pt modelId="{F64E0E3C-EFA5-4AC0-9270-AB31F2D50CCF}" type="parTrans" cxnId="{6F894033-D72B-40EA-A5BC-2FD16AE31EB0}">
      <dgm:prSet/>
      <dgm:spPr/>
      <dgm:t>
        <a:bodyPr/>
        <a:lstStyle/>
        <a:p>
          <a:endParaRPr lang="en-GB"/>
        </a:p>
      </dgm:t>
    </dgm:pt>
    <dgm:pt modelId="{742FB448-2F85-4F85-9B68-5F214AC1EC5E}" type="sibTrans" cxnId="{6F894033-D72B-40EA-A5BC-2FD16AE31EB0}">
      <dgm:prSet/>
      <dgm:spPr/>
      <dgm:t>
        <a:bodyPr/>
        <a:lstStyle/>
        <a:p>
          <a:endParaRPr lang="en-GB"/>
        </a:p>
      </dgm:t>
    </dgm:pt>
    <dgm:pt modelId="{B4B3D176-BB8C-4078-A227-A09F329421EB}">
      <dgm:prSet phldrT="[Text]"/>
      <dgm:spPr/>
      <dgm:t>
        <a:bodyPr/>
        <a:lstStyle/>
        <a:p>
          <a:r>
            <a:rPr lang="en-GB" dirty="0"/>
            <a:t>History </a:t>
          </a:r>
        </a:p>
      </dgm:t>
    </dgm:pt>
    <dgm:pt modelId="{7C6C1B80-3425-401B-B2E4-C78151A9B50A}" type="parTrans" cxnId="{96EB43F1-1584-4889-8AAF-7A8378ED18A1}">
      <dgm:prSet/>
      <dgm:spPr/>
      <dgm:t>
        <a:bodyPr/>
        <a:lstStyle/>
        <a:p>
          <a:endParaRPr lang="en-GB"/>
        </a:p>
      </dgm:t>
    </dgm:pt>
    <dgm:pt modelId="{049AF5EB-AD6A-4CC2-B1F4-1CB428A017B4}" type="sibTrans" cxnId="{96EB43F1-1584-4889-8AAF-7A8378ED18A1}">
      <dgm:prSet/>
      <dgm:spPr/>
      <dgm:t>
        <a:bodyPr/>
        <a:lstStyle/>
        <a:p>
          <a:endParaRPr lang="en-GB"/>
        </a:p>
      </dgm:t>
    </dgm:pt>
    <dgm:pt modelId="{85AEF9F4-ECB8-4C17-9377-7C9F8AC8BAFC}">
      <dgm:prSet phldrT="[Text]"/>
      <dgm:spPr/>
      <dgm:t>
        <a:bodyPr/>
        <a:lstStyle/>
        <a:p>
          <a:r>
            <a:rPr lang="en-GB" dirty="0"/>
            <a:t>Affordability</a:t>
          </a:r>
        </a:p>
      </dgm:t>
    </dgm:pt>
    <dgm:pt modelId="{B7813F4B-E371-4F6F-A82E-E2505FA18479}" type="parTrans" cxnId="{A3953C9E-E51D-4860-8917-1133EB8B5369}">
      <dgm:prSet/>
      <dgm:spPr/>
      <dgm:t>
        <a:bodyPr/>
        <a:lstStyle/>
        <a:p>
          <a:endParaRPr lang="en-GB"/>
        </a:p>
      </dgm:t>
    </dgm:pt>
    <dgm:pt modelId="{178C77A2-71BE-4BAE-A36B-52425DCC8A48}" type="sibTrans" cxnId="{A3953C9E-E51D-4860-8917-1133EB8B5369}">
      <dgm:prSet/>
      <dgm:spPr/>
      <dgm:t>
        <a:bodyPr/>
        <a:lstStyle/>
        <a:p>
          <a:endParaRPr lang="en-GB"/>
        </a:p>
      </dgm:t>
    </dgm:pt>
    <dgm:pt modelId="{BB9FA8C0-56A4-4D6B-B0F7-7B6EB8762E5A}">
      <dgm:prSet phldrT="[Text]"/>
      <dgm:spPr/>
      <dgm:t>
        <a:bodyPr/>
        <a:lstStyle/>
        <a:p>
          <a:r>
            <a:rPr lang="en-GB" dirty="0"/>
            <a:t>Security  </a:t>
          </a:r>
        </a:p>
      </dgm:t>
    </dgm:pt>
    <dgm:pt modelId="{30D8CB40-E4EF-4D8D-9F52-04D77E070349}" type="parTrans" cxnId="{8C1F5EE0-DFDC-4D5A-A14A-0F54D398E08A}">
      <dgm:prSet/>
      <dgm:spPr/>
      <dgm:t>
        <a:bodyPr/>
        <a:lstStyle/>
        <a:p>
          <a:endParaRPr lang="en-GB"/>
        </a:p>
      </dgm:t>
    </dgm:pt>
    <dgm:pt modelId="{9B4135D6-7715-4323-BA47-E72D106E0323}" type="sibTrans" cxnId="{8C1F5EE0-DFDC-4D5A-A14A-0F54D398E08A}">
      <dgm:prSet/>
      <dgm:spPr/>
      <dgm:t>
        <a:bodyPr/>
        <a:lstStyle/>
        <a:p>
          <a:endParaRPr lang="en-GB"/>
        </a:p>
      </dgm:t>
    </dgm:pt>
    <dgm:pt modelId="{9DC621E4-21D5-4ED4-BAD4-EF89293808B3}">
      <dgm:prSet phldrT="[Text]"/>
      <dgm:spPr/>
      <dgm:t>
        <a:bodyPr/>
        <a:lstStyle/>
        <a:p>
          <a:r>
            <a:rPr lang="en-GB" dirty="0"/>
            <a:t>Financial Management </a:t>
          </a:r>
        </a:p>
      </dgm:t>
    </dgm:pt>
    <dgm:pt modelId="{43037847-3C66-483E-9841-301FB2F39ED8}" type="parTrans" cxnId="{CFA1BD67-A23E-47C2-9026-482F86EF325E}">
      <dgm:prSet/>
      <dgm:spPr/>
      <dgm:t>
        <a:bodyPr/>
        <a:lstStyle/>
        <a:p>
          <a:endParaRPr lang="en-GB"/>
        </a:p>
      </dgm:t>
    </dgm:pt>
    <dgm:pt modelId="{411FA64F-6F1B-431D-833A-EB267150D26C}" type="sibTrans" cxnId="{CFA1BD67-A23E-47C2-9026-482F86EF325E}">
      <dgm:prSet/>
      <dgm:spPr/>
      <dgm:t>
        <a:bodyPr/>
        <a:lstStyle/>
        <a:p>
          <a:endParaRPr lang="en-GB"/>
        </a:p>
      </dgm:t>
    </dgm:pt>
    <dgm:pt modelId="{582946B0-BB17-4ECA-AB53-EF0299DFE030}" type="pres">
      <dgm:prSet presAssocID="{6D636220-7493-42DB-815F-B952033690C1}" presName="diagram" presStyleCnt="0">
        <dgm:presLayoutVars>
          <dgm:dir/>
          <dgm:resizeHandles val="exact"/>
        </dgm:presLayoutVars>
      </dgm:prSet>
      <dgm:spPr/>
    </dgm:pt>
    <dgm:pt modelId="{E9BE5D57-AD4C-4E32-AF85-2CA4D68A33C4}" type="pres">
      <dgm:prSet presAssocID="{1A129594-6C62-405F-B6EF-87EDBB9C4378}" presName="node" presStyleLbl="node1" presStyleIdx="0" presStyleCnt="9">
        <dgm:presLayoutVars>
          <dgm:bulletEnabled val="1"/>
        </dgm:presLayoutVars>
      </dgm:prSet>
      <dgm:spPr/>
    </dgm:pt>
    <dgm:pt modelId="{1B5BB6EB-B593-4A0E-B11E-414CEBB0B09C}" type="pres">
      <dgm:prSet presAssocID="{8982E623-B414-4FD1-AD92-1CC133A35383}" presName="sibTrans" presStyleCnt="0"/>
      <dgm:spPr/>
    </dgm:pt>
    <dgm:pt modelId="{8A0B32CB-8BED-4184-BAD7-03E2605C3163}" type="pres">
      <dgm:prSet presAssocID="{B9DD8728-F8C6-4AD9-95C8-3600614E40FC}" presName="node" presStyleLbl="node1" presStyleIdx="1" presStyleCnt="9">
        <dgm:presLayoutVars>
          <dgm:bulletEnabled val="1"/>
        </dgm:presLayoutVars>
      </dgm:prSet>
      <dgm:spPr/>
    </dgm:pt>
    <dgm:pt modelId="{6BB97489-1655-4CC7-91CE-C21EEDEBB55A}" type="pres">
      <dgm:prSet presAssocID="{5A01F91E-BB4A-4F71-8D1C-48AF975D73C3}" presName="sibTrans" presStyleCnt="0"/>
      <dgm:spPr/>
    </dgm:pt>
    <dgm:pt modelId="{04315987-09AB-4A57-B362-7985604A7301}" type="pres">
      <dgm:prSet presAssocID="{E28D5DCB-53F0-4726-9D49-F0EB7BE4792A}" presName="node" presStyleLbl="node1" presStyleIdx="2" presStyleCnt="9">
        <dgm:presLayoutVars>
          <dgm:bulletEnabled val="1"/>
        </dgm:presLayoutVars>
      </dgm:prSet>
      <dgm:spPr/>
    </dgm:pt>
    <dgm:pt modelId="{7FE57A7F-B92C-4553-B823-0537FAFF3B05}" type="pres">
      <dgm:prSet presAssocID="{58440A90-7545-4C7B-BAAD-4282002C1010}" presName="sibTrans" presStyleCnt="0"/>
      <dgm:spPr/>
    </dgm:pt>
    <dgm:pt modelId="{F6E106FE-8508-4565-9651-2E0A2CCA24AA}" type="pres">
      <dgm:prSet presAssocID="{02B46E5A-1D63-40E5-BE56-7B34C5232E26}" presName="node" presStyleLbl="node1" presStyleIdx="3" presStyleCnt="9">
        <dgm:presLayoutVars>
          <dgm:bulletEnabled val="1"/>
        </dgm:presLayoutVars>
      </dgm:prSet>
      <dgm:spPr/>
    </dgm:pt>
    <dgm:pt modelId="{FE735BBE-06B7-42DE-9E5A-26DB3533CD7A}" type="pres">
      <dgm:prSet presAssocID="{940E8531-EFA6-481C-BC54-D2EB2617AD00}" presName="sibTrans" presStyleCnt="0"/>
      <dgm:spPr/>
    </dgm:pt>
    <dgm:pt modelId="{14969C86-A689-43E8-AC51-90EFEECACFFF}" type="pres">
      <dgm:prSet presAssocID="{5D3ADFF5-AB38-4401-9DE5-E43492CF5C70}" presName="node" presStyleLbl="node1" presStyleIdx="4" presStyleCnt="9">
        <dgm:presLayoutVars>
          <dgm:bulletEnabled val="1"/>
        </dgm:presLayoutVars>
      </dgm:prSet>
      <dgm:spPr/>
    </dgm:pt>
    <dgm:pt modelId="{43CD93DD-EFCC-4084-AE8E-8D92467FD380}" type="pres">
      <dgm:prSet presAssocID="{742FB448-2F85-4F85-9B68-5F214AC1EC5E}" presName="sibTrans" presStyleCnt="0"/>
      <dgm:spPr/>
    </dgm:pt>
    <dgm:pt modelId="{F98D9A02-1202-48F5-9299-F449B8E671EC}" type="pres">
      <dgm:prSet presAssocID="{B4B3D176-BB8C-4078-A227-A09F329421EB}" presName="node" presStyleLbl="node1" presStyleIdx="5" presStyleCnt="9">
        <dgm:presLayoutVars>
          <dgm:bulletEnabled val="1"/>
        </dgm:presLayoutVars>
      </dgm:prSet>
      <dgm:spPr/>
    </dgm:pt>
    <dgm:pt modelId="{688CE604-AF22-478E-9420-29F99CC08ABB}" type="pres">
      <dgm:prSet presAssocID="{049AF5EB-AD6A-4CC2-B1F4-1CB428A017B4}" presName="sibTrans" presStyleCnt="0"/>
      <dgm:spPr/>
    </dgm:pt>
    <dgm:pt modelId="{63A9F645-9314-4B34-AE82-CAA329936E75}" type="pres">
      <dgm:prSet presAssocID="{85AEF9F4-ECB8-4C17-9377-7C9F8AC8BAFC}" presName="node" presStyleLbl="node1" presStyleIdx="6" presStyleCnt="9">
        <dgm:presLayoutVars>
          <dgm:bulletEnabled val="1"/>
        </dgm:presLayoutVars>
      </dgm:prSet>
      <dgm:spPr/>
    </dgm:pt>
    <dgm:pt modelId="{8AD138B0-A7CC-4777-A37F-1561D5A495D1}" type="pres">
      <dgm:prSet presAssocID="{178C77A2-71BE-4BAE-A36B-52425DCC8A48}" presName="sibTrans" presStyleCnt="0"/>
      <dgm:spPr/>
    </dgm:pt>
    <dgm:pt modelId="{634A7B90-3595-47B2-99A4-4C7F00BA51C4}" type="pres">
      <dgm:prSet presAssocID="{BB9FA8C0-56A4-4D6B-B0F7-7B6EB8762E5A}" presName="node" presStyleLbl="node1" presStyleIdx="7" presStyleCnt="9">
        <dgm:presLayoutVars>
          <dgm:bulletEnabled val="1"/>
        </dgm:presLayoutVars>
      </dgm:prSet>
      <dgm:spPr/>
    </dgm:pt>
    <dgm:pt modelId="{A181DB7D-EE15-4F8A-AC89-CBEDF3490F2E}" type="pres">
      <dgm:prSet presAssocID="{9B4135D6-7715-4323-BA47-E72D106E0323}" presName="sibTrans" presStyleCnt="0"/>
      <dgm:spPr/>
    </dgm:pt>
    <dgm:pt modelId="{759683D7-A88C-4159-83CA-05968810E376}" type="pres">
      <dgm:prSet presAssocID="{9DC621E4-21D5-4ED4-BAD4-EF89293808B3}" presName="node" presStyleLbl="node1" presStyleIdx="8" presStyleCnt="9">
        <dgm:presLayoutVars>
          <dgm:bulletEnabled val="1"/>
        </dgm:presLayoutVars>
      </dgm:prSet>
      <dgm:spPr/>
    </dgm:pt>
  </dgm:ptLst>
  <dgm:cxnLst>
    <dgm:cxn modelId="{E0A19208-5230-430E-BD14-D7D5BE29FAFA}" type="presOf" srcId="{E28D5DCB-53F0-4726-9D49-F0EB7BE4792A}" destId="{04315987-09AB-4A57-B362-7985604A7301}" srcOrd="0" destOrd="0" presId="urn:microsoft.com/office/officeart/2005/8/layout/default"/>
    <dgm:cxn modelId="{A69DDF15-1CD7-4D17-9B2E-77121783D786}" srcId="{6D636220-7493-42DB-815F-B952033690C1}" destId="{E28D5DCB-53F0-4726-9D49-F0EB7BE4792A}" srcOrd="2" destOrd="0" parTransId="{37724CF7-1AB2-48EB-94D5-81B087BBAED4}" sibTransId="{58440A90-7545-4C7B-BAAD-4282002C1010}"/>
    <dgm:cxn modelId="{E9EA7D1C-C1B0-4131-9719-B6AC7285651C}" type="presOf" srcId="{B9DD8728-F8C6-4AD9-95C8-3600614E40FC}" destId="{8A0B32CB-8BED-4184-BAD7-03E2605C3163}" srcOrd="0" destOrd="0" presId="urn:microsoft.com/office/officeart/2005/8/layout/default"/>
    <dgm:cxn modelId="{9DAFBF29-9F19-4FE7-B5EA-606C40CE4EE7}" type="presOf" srcId="{02B46E5A-1D63-40E5-BE56-7B34C5232E26}" destId="{F6E106FE-8508-4565-9651-2E0A2CCA24AA}" srcOrd="0" destOrd="0" presId="urn:microsoft.com/office/officeart/2005/8/layout/default"/>
    <dgm:cxn modelId="{C53DF92D-886C-495E-B0AD-7130B335E1EB}" srcId="{6D636220-7493-42DB-815F-B952033690C1}" destId="{1A129594-6C62-405F-B6EF-87EDBB9C4378}" srcOrd="0" destOrd="0" parTransId="{EB9F920D-28F9-4950-83EF-3958F31557E4}" sibTransId="{8982E623-B414-4FD1-AD92-1CC133A35383}"/>
    <dgm:cxn modelId="{6F894033-D72B-40EA-A5BC-2FD16AE31EB0}" srcId="{6D636220-7493-42DB-815F-B952033690C1}" destId="{5D3ADFF5-AB38-4401-9DE5-E43492CF5C70}" srcOrd="4" destOrd="0" parTransId="{F64E0E3C-EFA5-4AC0-9270-AB31F2D50CCF}" sibTransId="{742FB448-2F85-4F85-9B68-5F214AC1EC5E}"/>
    <dgm:cxn modelId="{CC0DE33B-73FA-47E5-909A-6AC9ACC42EFC}" type="presOf" srcId="{9DC621E4-21D5-4ED4-BAD4-EF89293808B3}" destId="{759683D7-A88C-4159-83CA-05968810E376}" srcOrd="0" destOrd="0" presId="urn:microsoft.com/office/officeart/2005/8/layout/default"/>
    <dgm:cxn modelId="{ECD26D40-9045-478C-944B-6BAD14C5E782}" type="presOf" srcId="{1A129594-6C62-405F-B6EF-87EDBB9C4378}" destId="{E9BE5D57-AD4C-4E32-AF85-2CA4D68A33C4}" srcOrd="0" destOrd="0" presId="urn:microsoft.com/office/officeart/2005/8/layout/default"/>
    <dgm:cxn modelId="{CFA1BD67-A23E-47C2-9026-482F86EF325E}" srcId="{6D636220-7493-42DB-815F-B952033690C1}" destId="{9DC621E4-21D5-4ED4-BAD4-EF89293808B3}" srcOrd="8" destOrd="0" parTransId="{43037847-3C66-483E-9841-301FB2F39ED8}" sibTransId="{411FA64F-6F1B-431D-833A-EB267150D26C}"/>
    <dgm:cxn modelId="{0D1ACE5A-7E84-48DE-9A79-470DBAE491B0}" type="presOf" srcId="{6D636220-7493-42DB-815F-B952033690C1}" destId="{582946B0-BB17-4ECA-AB53-EF0299DFE030}" srcOrd="0" destOrd="0" presId="urn:microsoft.com/office/officeart/2005/8/layout/default"/>
    <dgm:cxn modelId="{F8DF9281-7195-4583-AB78-66E0433E029A}" type="presOf" srcId="{5D3ADFF5-AB38-4401-9DE5-E43492CF5C70}" destId="{14969C86-A689-43E8-AC51-90EFEECACFFF}" srcOrd="0" destOrd="0" presId="urn:microsoft.com/office/officeart/2005/8/layout/default"/>
    <dgm:cxn modelId="{8113498A-D713-443F-AD56-8CE6940D14DA}" type="presOf" srcId="{85AEF9F4-ECB8-4C17-9377-7C9F8AC8BAFC}" destId="{63A9F645-9314-4B34-AE82-CAA329936E75}" srcOrd="0" destOrd="0" presId="urn:microsoft.com/office/officeart/2005/8/layout/default"/>
    <dgm:cxn modelId="{A3953C9E-E51D-4860-8917-1133EB8B5369}" srcId="{6D636220-7493-42DB-815F-B952033690C1}" destId="{85AEF9F4-ECB8-4C17-9377-7C9F8AC8BAFC}" srcOrd="6" destOrd="0" parTransId="{B7813F4B-E371-4F6F-A82E-E2505FA18479}" sibTransId="{178C77A2-71BE-4BAE-A36B-52425DCC8A48}"/>
    <dgm:cxn modelId="{8B7C45B8-AA98-4F0F-9250-BD70DE07E9A8}" srcId="{6D636220-7493-42DB-815F-B952033690C1}" destId="{02B46E5A-1D63-40E5-BE56-7B34C5232E26}" srcOrd="3" destOrd="0" parTransId="{FBD294FB-2ED6-4754-8A07-9258ADBFBCC0}" sibTransId="{940E8531-EFA6-481C-BC54-D2EB2617AD00}"/>
    <dgm:cxn modelId="{C71E0ED1-B427-47BB-8272-34AEB40A5D7B}" srcId="{6D636220-7493-42DB-815F-B952033690C1}" destId="{B9DD8728-F8C6-4AD9-95C8-3600614E40FC}" srcOrd="1" destOrd="0" parTransId="{A2A1ADC3-CFA0-43D5-A467-1EFBA41EAEED}" sibTransId="{5A01F91E-BB4A-4F71-8D1C-48AF975D73C3}"/>
    <dgm:cxn modelId="{8C1F5EE0-DFDC-4D5A-A14A-0F54D398E08A}" srcId="{6D636220-7493-42DB-815F-B952033690C1}" destId="{BB9FA8C0-56A4-4D6B-B0F7-7B6EB8762E5A}" srcOrd="7" destOrd="0" parTransId="{30D8CB40-E4EF-4D8D-9F52-04D77E070349}" sibTransId="{9B4135D6-7715-4323-BA47-E72D106E0323}"/>
    <dgm:cxn modelId="{FA4422E5-C7FA-43A2-A8A6-2382CC8DB587}" type="presOf" srcId="{B4B3D176-BB8C-4078-A227-A09F329421EB}" destId="{F98D9A02-1202-48F5-9299-F449B8E671EC}" srcOrd="0" destOrd="0" presId="urn:microsoft.com/office/officeart/2005/8/layout/default"/>
    <dgm:cxn modelId="{96EB43F1-1584-4889-8AAF-7A8378ED18A1}" srcId="{6D636220-7493-42DB-815F-B952033690C1}" destId="{B4B3D176-BB8C-4078-A227-A09F329421EB}" srcOrd="5" destOrd="0" parTransId="{7C6C1B80-3425-401B-B2E4-C78151A9B50A}" sibTransId="{049AF5EB-AD6A-4CC2-B1F4-1CB428A017B4}"/>
    <dgm:cxn modelId="{29F0DCF5-8FF8-4C74-A27D-2B8A5E438926}" type="presOf" srcId="{BB9FA8C0-56A4-4D6B-B0F7-7B6EB8762E5A}" destId="{634A7B90-3595-47B2-99A4-4C7F00BA51C4}" srcOrd="0" destOrd="0" presId="urn:microsoft.com/office/officeart/2005/8/layout/default"/>
    <dgm:cxn modelId="{BA0D3E54-DF5D-4DAC-9AB1-2B55BBBC3FC8}" type="presParOf" srcId="{582946B0-BB17-4ECA-AB53-EF0299DFE030}" destId="{E9BE5D57-AD4C-4E32-AF85-2CA4D68A33C4}" srcOrd="0" destOrd="0" presId="urn:microsoft.com/office/officeart/2005/8/layout/default"/>
    <dgm:cxn modelId="{A5DF135D-C393-4A33-8A80-0A59CE0B0D59}" type="presParOf" srcId="{582946B0-BB17-4ECA-AB53-EF0299DFE030}" destId="{1B5BB6EB-B593-4A0E-B11E-414CEBB0B09C}" srcOrd="1" destOrd="0" presId="urn:microsoft.com/office/officeart/2005/8/layout/default"/>
    <dgm:cxn modelId="{BE2BAD42-7226-447C-BD14-1C9C4C745811}" type="presParOf" srcId="{582946B0-BB17-4ECA-AB53-EF0299DFE030}" destId="{8A0B32CB-8BED-4184-BAD7-03E2605C3163}" srcOrd="2" destOrd="0" presId="urn:microsoft.com/office/officeart/2005/8/layout/default"/>
    <dgm:cxn modelId="{F43F3935-B065-4188-8B77-C213A2E50F9F}" type="presParOf" srcId="{582946B0-BB17-4ECA-AB53-EF0299DFE030}" destId="{6BB97489-1655-4CC7-91CE-C21EEDEBB55A}" srcOrd="3" destOrd="0" presId="urn:microsoft.com/office/officeart/2005/8/layout/default"/>
    <dgm:cxn modelId="{A949AA6B-6763-4F8F-8B20-17EFE9898775}" type="presParOf" srcId="{582946B0-BB17-4ECA-AB53-EF0299DFE030}" destId="{04315987-09AB-4A57-B362-7985604A7301}" srcOrd="4" destOrd="0" presId="urn:microsoft.com/office/officeart/2005/8/layout/default"/>
    <dgm:cxn modelId="{9162D650-D5D4-41E7-AA36-E00C616283DB}" type="presParOf" srcId="{582946B0-BB17-4ECA-AB53-EF0299DFE030}" destId="{7FE57A7F-B92C-4553-B823-0537FAFF3B05}" srcOrd="5" destOrd="0" presId="urn:microsoft.com/office/officeart/2005/8/layout/default"/>
    <dgm:cxn modelId="{36755742-310B-4227-8AD9-5D6E4DA20FEE}" type="presParOf" srcId="{582946B0-BB17-4ECA-AB53-EF0299DFE030}" destId="{F6E106FE-8508-4565-9651-2E0A2CCA24AA}" srcOrd="6" destOrd="0" presId="urn:microsoft.com/office/officeart/2005/8/layout/default"/>
    <dgm:cxn modelId="{E5CD1507-DE66-4A9B-A45B-3EA6EA1D07FC}" type="presParOf" srcId="{582946B0-BB17-4ECA-AB53-EF0299DFE030}" destId="{FE735BBE-06B7-42DE-9E5A-26DB3533CD7A}" srcOrd="7" destOrd="0" presId="urn:microsoft.com/office/officeart/2005/8/layout/default"/>
    <dgm:cxn modelId="{BBF8AC00-F6B8-4384-9C23-19C2F1AD70BF}" type="presParOf" srcId="{582946B0-BB17-4ECA-AB53-EF0299DFE030}" destId="{14969C86-A689-43E8-AC51-90EFEECACFFF}" srcOrd="8" destOrd="0" presId="urn:microsoft.com/office/officeart/2005/8/layout/default"/>
    <dgm:cxn modelId="{DDF0BC66-8AED-4653-B48E-9823EF5FCF3C}" type="presParOf" srcId="{582946B0-BB17-4ECA-AB53-EF0299DFE030}" destId="{43CD93DD-EFCC-4084-AE8E-8D92467FD380}" srcOrd="9" destOrd="0" presId="urn:microsoft.com/office/officeart/2005/8/layout/default"/>
    <dgm:cxn modelId="{9289F7D9-904A-4DD9-86FE-DEF6C5C4A1BC}" type="presParOf" srcId="{582946B0-BB17-4ECA-AB53-EF0299DFE030}" destId="{F98D9A02-1202-48F5-9299-F449B8E671EC}" srcOrd="10" destOrd="0" presId="urn:microsoft.com/office/officeart/2005/8/layout/default"/>
    <dgm:cxn modelId="{A4D8BAEC-CF8B-4137-A33B-18BE96F64E72}" type="presParOf" srcId="{582946B0-BB17-4ECA-AB53-EF0299DFE030}" destId="{688CE604-AF22-478E-9420-29F99CC08ABB}" srcOrd="11" destOrd="0" presId="urn:microsoft.com/office/officeart/2005/8/layout/default"/>
    <dgm:cxn modelId="{3F442F0A-5646-4B7D-9CB6-AC1374AC4FB9}" type="presParOf" srcId="{582946B0-BB17-4ECA-AB53-EF0299DFE030}" destId="{63A9F645-9314-4B34-AE82-CAA329936E75}" srcOrd="12" destOrd="0" presId="urn:microsoft.com/office/officeart/2005/8/layout/default"/>
    <dgm:cxn modelId="{5F6F7B74-AE87-4340-9864-4660B71EC6A1}" type="presParOf" srcId="{582946B0-BB17-4ECA-AB53-EF0299DFE030}" destId="{8AD138B0-A7CC-4777-A37F-1561D5A495D1}" srcOrd="13" destOrd="0" presId="urn:microsoft.com/office/officeart/2005/8/layout/default"/>
    <dgm:cxn modelId="{A1873FF7-98EC-4FE2-8669-B99BEEEB3392}" type="presParOf" srcId="{582946B0-BB17-4ECA-AB53-EF0299DFE030}" destId="{634A7B90-3595-47B2-99A4-4C7F00BA51C4}" srcOrd="14" destOrd="0" presId="urn:microsoft.com/office/officeart/2005/8/layout/default"/>
    <dgm:cxn modelId="{6E398A18-2AE8-4AF2-8CB9-6B958B49D003}" type="presParOf" srcId="{582946B0-BB17-4ECA-AB53-EF0299DFE030}" destId="{A181DB7D-EE15-4F8A-AC89-CBEDF3490F2E}" srcOrd="15" destOrd="0" presId="urn:microsoft.com/office/officeart/2005/8/layout/default"/>
    <dgm:cxn modelId="{0F02AFE5-1A87-4D88-ABD1-5F216E798DE6}" type="presParOf" srcId="{582946B0-BB17-4ECA-AB53-EF0299DFE030}" destId="{759683D7-A88C-4159-83CA-05968810E376}"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E5D57-AD4C-4E32-AF85-2CA4D68A33C4}">
      <dsp:nvSpPr>
        <dsp:cNvPr id="0" name=""/>
        <dsp:cNvSpPr/>
      </dsp:nvSpPr>
      <dsp:spPr>
        <a:xfrm>
          <a:off x="0" y="134276"/>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Compliance</a:t>
          </a:r>
        </a:p>
      </dsp:txBody>
      <dsp:txXfrm>
        <a:off x="0" y="134276"/>
        <a:ext cx="2063204" cy="1237923"/>
      </dsp:txXfrm>
    </dsp:sp>
    <dsp:sp modelId="{8A0B32CB-8BED-4184-BAD7-03E2605C3163}">
      <dsp:nvSpPr>
        <dsp:cNvPr id="0" name=""/>
        <dsp:cNvSpPr/>
      </dsp:nvSpPr>
      <dsp:spPr>
        <a:xfrm>
          <a:off x="2269525" y="134276"/>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Weak Business Model/ Plan </a:t>
          </a:r>
        </a:p>
      </dsp:txBody>
      <dsp:txXfrm>
        <a:off x="2269525" y="134276"/>
        <a:ext cx="2063204" cy="1237923"/>
      </dsp:txXfrm>
    </dsp:sp>
    <dsp:sp modelId="{04315987-09AB-4A57-B362-7985604A7301}">
      <dsp:nvSpPr>
        <dsp:cNvPr id="0" name=""/>
        <dsp:cNvSpPr/>
      </dsp:nvSpPr>
      <dsp:spPr>
        <a:xfrm>
          <a:off x="4539050" y="134276"/>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Customer Verification </a:t>
          </a:r>
        </a:p>
      </dsp:txBody>
      <dsp:txXfrm>
        <a:off x="4539050" y="134276"/>
        <a:ext cx="2063204" cy="1237923"/>
      </dsp:txXfrm>
    </dsp:sp>
    <dsp:sp modelId="{F6E106FE-8508-4565-9651-2E0A2CCA24AA}">
      <dsp:nvSpPr>
        <dsp:cNvPr id="0" name=""/>
        <dsp:cNvSpPr/>
      </dsp:nvSpPr>
      <dsp:spPr>
        <a:xfrm>
          <a:off x="0" y="1578519"/>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Competitor Analysis </a:t>
          </a:r>
        </a:p>
      </dsp:txBody>
      <dsp:txXfrm>
        <a:off x="0" y="1578519"/>
        <a:ext cx="2063204" cy="1237923"/>
      </dsp:txXfrm>
    </dsp:sp>
    <dsp:sp modelId="{14969C86-A689-43E8-AC51-90EFEECACFFF}">
      <dsp:nvSpPr>
        <dsp:cNvPr id="0" name=""/>
        <dsp:cNvSpPr/>
      </dsp:nvSpPr>
      <dsp:spPr>
        <a:xfrm>
          <a:off x="2269525" y="1578519"/>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Industry Analysis (Sector Focus) </a:t>
          </a:r>
        </a:p>
      </dsp:txBody>
      <dsp:txXfrm>
        <a:off x="2269525" y="1578519"/>
        <a:ext cx="2063204" cy="1237923"/>
      </dsp:txXfrm>
    </dsp:sp>
    <dsp:sp modelId="{F98D9A02-1202-48F5-9299-F449B8E671EC}">
      <dsp:nvSpPr>
        <dsp:cNvPr id="0" name=""/>
        <dsp:cNvSpPr/>
      </dsp:nvSpPr>
      <dsp:spPr>
        <a:xfrm>
          <a:off x="4539050" y="1578519"/>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History </a:t>
          </a:r>
        </a:p>
      </dsp:txBody>
      <dsp:txXfrm>
        <a:off x="4539050" y="1578519"/>
        <a:ext cx="2063204" cy="1237923"/>
      </dsp:txXfrm>
    </dsp:sp>
    <dsp:sp modelId="{63A9F645-9314-4B34-AE82-CAA329936E75}">
      <dsp:nvSpPr>
        <dsp:cNvPr id="0" name=""/>
        <dsp:cNvSpPr/>
      </dsp:nvSpPr>
      <dsp:spPr>
        <a:xfrm>
          <a:off x="0" y="3022763"/>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Affordability</a:t>
          </a:r>
        </a:p>
      </dsp:txBody>
      <dsp:txXfrm>
        <a:off x="0" y="3022763"/>
        <a:ext cx="2063204" cy="1237923"/>
      </dsp:txXfrm>
    </dsp:sp>
    <dsp:sp modelId="{634A7B90-3595-47B2-99A4-4C7F00BA51C4}">
      <dsp:nvSpPr>
        <dsp:cNvPr id="0" name=""/>
        <dsp:cNvSpPr/>
      </dsp:nvSpPr>
      <dsp:spPr>
        <a:xfrm>
          <a:off x="2269525" y="3022763"/>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Security  </a:t>
          </a:r>
        </a:p>
      </dsp:txBody>
      <dsp:txXfrm>
        <a:off x="2269525" y="3022763"/>
        <a:ext cx="2063204" cy="1237923"/>
      </dsp:txXfrm>
    </dsp:sp>
    <dsp:sp modelId="{759683D7-A88C-4159-83CA-05968810E376}">
      <dsp:nvSpPr>
        <dsp:cNvPr id="0" name=""/>
        <dsp:cNvSpPr/>
      </dsp:nvSpPr>
      <dsp:spPr>
        <a:xfrm>
          <a:off x="4539050" y="3022763"/>
          <a:ext cx="2063204" cy="123792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Financial Management </a:t>
          </a:r>
        </a:p>
      </dsp:txBody>
      <dsp:txXfrm>
        <a:off x="4539050" y="3022763"/>
        <a:ext cx="2063204" cy="12379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www.wikiaccounting.com/retained-earning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13.jpeg"/><Relationship Id="rId21" Type="http://schemas.microsoft.com/office/2007/relationships/hdphoto" Target="../media/hdphoto3.wdp"/><Relationship Id="rId7" Type="http://schemas.openxmlformats.org/officeDocument/2006/relationships/image" Target="../media/image17.svg"/><Relationship Id="rId12" Type="http://schemas.openxmlformats.org/officeDocument/2006/relationships/image" Target="../media/image22.png"/><Relationship Id="rId17" Type="http://schemas.microsoft.com/office/2007/relationships/hdphoto" Target="../media/hdphoto1.wdp"/><Relationship Id="rId25" Type="http://schemas.microsoft.com/office/2007/relationships/hdphoto" Target="../media/hdphoto5.wdp"/><Relationship Id="rId2" Type="http://schemas.openxmlformats.org/officeDocument/2006/relationships/image" Target="../media/image7.pn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0.png"/><Relationship Id="rId5" Type="http://schemas.openxmlformats.org/officeDocument/2006/relationships/image" Target="../media/image15.svg"/><Relationship Id="rId15" Type="http://schemas.openxmlformats.org/officeDocument/2006/relationships/image" Target="../media/image25.svg"/><Relationship Id="rId23" Type="http://schemas.microsoft.com/office/2007/relationships/hdphoto" Target="../media/hdphoto4.wdp"/><Relationship Id="rId10" Type="http://schemas.openxmlformats.org/officeDocument/2006/relationships/image" Target="../media/image20.png"/><Relationship Id="rId19"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29.png"/><Relationship Id="rId27" Type="http://schemas.microsoft.com/office/2007/relationships/hdphoto" Target="../media/hdphoto6.wdp"/></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www.wikiaccounting.com/retained-earning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t="-8690" b="-8690"/>
            </a:stretch>
          </a:blipFill>
        </p:spPr>
        <p:txBody>
          <a:bodyPr/>
          <a:lstStyle/>
          <a:p>
            <a:endParaRPr lang="en-ZA"/>
          </a:p>
        </p:txBody>
      </p:sp>
      <p:sp>
        <p:nvSpPr>
          <p:cNvPr id="3" name="Freeform 3"/>
          <p:cNvSpPr/>
          <p:nvPr/>
        </p:nvSpPr>
        <p:spPr>
          <a:xfrm>
            <a:off x="71810" y="5061011"/>
            <a:ext cx="2813067" cy="1251815"/>
          </a:xfrm>
          <a:custGeom>
            <a:avLst/>
            <a:gdLst/>
            <a:ahLst/>
            <a:cxnLst/>
            <a:rect l="l" t="t" r="r" b="b"/>
            <a:pathLst>
              <a:path w="2813067" h="1251815">
                <a:moveTo>
                  <a:pt x="0" y="0"/>
                </a:moveTo>
                <a:lnTo>
                  <a:pt x="2813067" y="0"/>
                </a:lnTo>
                <a:lnTo>
                  <a:pt x="2813067" y="1251815"/>
                </a:lnTo>
                <a:lnTo>
                  <a:pt x="0" y="1251815"/>
                </a:lnTo>
                <a:lnTo>
                  <a:pt x="0" y="0"/>
                </a:lnTo>
                <a:close/>
              </a:path>
            </a:pathLst>
          </a:custGeom>
          <a:blipFill>
            <a:blip r:embed="rId3"/>
            <a:stretch>
              <a:fillRect/>
            </a:stretch>
          </a:blipFill>
        </p:spPr>
        <p:txBody>
          <a:bodyPr/>
          <a:lstStyle/>
          <a:p>
            <a:endParaRPr lang="en-ZA"/>
          </a:p>
        </p:txBody>
      </p:sp>
      <p:sp>
        <p:nvSpPr>
          <p:cNvPr id="4" name="Freeform 4"/>
          <p:cNvSpPr/>
          <p:nvPr/>
        </p:nvSpPr>
        <p:spPr>
          <a:xfrm>
            <a:off x="2517072" y="5336725"/>
            <a:ext cx="1573903" cy="700387"/>
          </a:xfrm>
          <a:custGeom>
            <a:avLst/>
            <a:gdLst/>
            <a:ahLst/>
            <a:cxnLst/>
            <a:rect l="l" t="t" r="r" b="b"/>
            <a:pathLst>
              <a:path w="1573903" h="700387">
                <a:moveTo>
                  <a:pt x="0" y="0"/>
                </a:moveTo>
                <a:lnTo>
                  <a:pt x="1573903" y="0"/>
                </a:lnTo>
                <a:lnTo>
                  <a:pt x="1573903" y="700387"/>
                </a:lnTo>
                <a:lnTo>
                  <a:pt x="0" y="700387"/>
                </a:lnTo>
                <a:lnTo>
                  <a:pt x="0" y="0"/>
                </a:lnTo>
                <a:close/>
              </a:path>
            </a:pathLst>
          </a:custGeom>
          <a:blipFill>
            <a:blip r:embed="rId3"/>
            <a:stretch>
              <a:fillRect/>
            </a:stretch>
          </a:blipFill>
        </p:spPr>
        <p:txBody>
          <a:bodyPr/>
          <a:lstStyle/>
          <a:p>
            <a:endParaRPr lang="en-ZA"/>
          </a:p>
        </p:txBody>
      </p:sp>
      <p:sp>
        <p:nvSpPr>
          <p:cNvPr id="5" name="Freeform 5"/>
          <p:cNvSpPr/>
          <p:nvPr/>
        </p:nvSpPr>
        <p:spPr>
          <a:xfrm>
            <a:off x="435913" y="3077724"/>
            <a:ext cx="5736222" cy="2323641"/>
          </a:xfrm>
          <a:custGeom>
            <a:avLst/>
            <a:gdLst/>
            <a:ahLst/>
            <a:cxnLst/>
            <a:rect l="l" t="t" r="r" b="b"/>
            <a:pathLst>
              <a:path w="5736222" h="2323641">
                <a:moveTo>
                  <a:pt x="0" y="0"/>
                </a:moveTo>
                <a:lnTo>
                  <a:pt x="5736222" y="0"/>
                </a:lnTo>
                <a:lnTo>
                  <a:pt x="5736222" y="2323641"/>
                </a:lnTo>
                <a:lnTo>
                  <a:pt x="0" y="2323641"/>
                </a:lnTo>
                <a:lnTo>
                  <a:pt x="0" y="0"/>
                </a:lnTo>
                <a:close/>
              </a:path>
            </a:pathLst>
          </a:custGeom>
          <a:blipFill>
            <a:blip r:embed="rId3"/>
            <a:stretch>
              <a:fillRect t="-3693" b="-6160"/>
            </a:stretch>
          </a:blipFill>
        </p:spPr>
        <p:txBody>
          <a:bodyPr/>
          <a:lstStyle/>
          <a:p>
            <a:endParaRPr lang="en-ZA"/>
          </a:p>
        </p:txBody>
      </p:sp>
      <p:sp>
        <p:nvSpPr>
          <p:cNvPr id="6" name="AutoShape 6"/>
          <p:cNvSpPr/>
          <p:nvPr/>
        </p:nvSpPr>
        <p:spPr>
          <a:xfrm>
            <a:off x="502728" y="5334783"/>
            <a:ext cx="4532030" cy="18958"/>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7" name="AutoShape 7"/>
          <p:cNvSpPr/>
          <p:nvPr/>
        </p:nvSpPr>
        <p:spPr>
          <a:xfrm flipH="1" flipV="1">
            <a:off x="540827" y="484560"/>
            <a:ext cx="20101" cy="4869180"/>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8" name="AutoShape 8"/>
          <p:cNvSpPr/>
          <p:nvPr/>
        </p:nvSpPr>
        <p:spPr>
          <a:xfrm flipV="1">
            <a:off x="502648" y="484560"/>
            <a:ext cx="9585185" cy="19041"/>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9" name="AutoShape 9"/>
          <p:cNvSpPr/>
          <p:nvPr/>
        </p:nvSpPr>
        <p:spPr>
          <a:xfrm flipV="1">
            <a:off x="10040208" y="436936"/>
            <a:ext cx="0" cy="5040892"/>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10" name="AutoShape 10"/>
          <p:cNvSpPr/>
          <p:nvPr/>
        </p:nvSpPr>
        <p:spPr>
          <a:xfrm>
            <a:off x="9167182" y="5430098"/>
            <a:ext cx="920650" cy="104"/>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11" name="Freeform 11"/>
          <p:cNvSpPr/>
          <p:nvPr/>
        </p:nvSpPr>
        <p:spPr>
          <a:xfrm>
            <a:off x="231896" y="608648"/>
            <a:ext cx="2813067" cy="1251815"/>
          </a:xfrm>
          <a:custGeom>
            <a:avLst/>
            <a:gdLst/>
            <a:ahLst/>
            <a:cxnLst/>
            <a:rect l="l" t="t" r="r" b="b"/>
            <a:pathLst>
              <a:path w="2813067" h="1251815">
                <a:moveTo>
                  <a:pt x="0" y="0"/>
                </a:moveTo>
                <a:lnTo>
                  <a:pt x="2813067" y="0"/>
                </a:lnTo>
                <a:lnTo>
                  <a:pt x="2813067" y="1251814"/>
                </a:lnTo>
                <a:lnTo>
                  <a:pt x="0" y="1251814"/>
                </a:lnTo>
                <a:lnTo>
                  <a:pt x="0" y="0"/>
                </a:lnTo>
                <a:close/>
              </a:path>
            </a:pathLst>
          </a:custGeom>
          <a:blipFill>
            <a:blip r:embed="rId3"/>
            <a:stretch>
              <a:fillRect/>
            </a:stretch>
          </a:blipFill>
        </p:spPr>
        <p:txBody>
          <a:bodyPr/>
          <a:lstStyle/>
          <a:p>
            <a:endParaRPr lang="en-ZA"/>
          </a:p>
        </p:txBody>
      </p:sp>
      <p:sp>
        <p:nvSpPr>
          <p:cNvPr id="12" name="Freeform 12"/>
          <p:cNvSpPr/>
          <p:nvPr/>
        </p:nvSpPr>
        <p:spPr>
          <a:xfrm>
            <a:off x="588546" y="723463"/>
            <a:ext cx="1928526" cy="1220531"/>
          </a:xfrm>
          <a:custGeom>
            <a:avLst/>
            <a:gdLst/>
            <a:ahLst/>
            <a:cxnLst/>
            <a:rect l="l" t="t" r="r" b="b"/>
            <a:pathLst>
              <a:path w="1928526" h="1220531">
                <a:moveTo>
                  <a:pt x="0" y="0"/>
                </a:moveTo>
                <a:lnTo>
                  <a:pt x="1928526" y="0"/>
                </a:lnTo>
                <a:lnTo>
                  <a:pt x="1928526" y="1220531"/>
                </a:lnTo>
                <a:lnTo>
                  <a:pt x="0" y="1220531"/>
                </a:lnTo>
                <a:lnTo>
                  <a:pt x="0" y="0"/>
                </a:lnTo>
                <a:close/>
              </a:path>
            </a:pathLst>
          </a:custGeom>
          <a:blipFill>
            <a:blip r:embed="rId4"/>
            <a:stretch>
              <a:fillRect/>
            </a:stretch>
          </a:blipFill>
        </p:spPr>
        <p:txBody>
          <a:bodyPr/>
          <a:lstStyle/>
          <a:p>
            <a:endParaRPr lang="en-ZA"/>
          </a:p>
        </p:txBody>
      </p:sp>
      <p:sp>
        <p:nvSpPr>
          <p:cNvPr id="13" name="Freeform 13"/>
          <p:cNvSpPr/>
          <p:nvPr/>
        </p:nvSpPr>
        <p:spPr>
          <a:xfrm>
            <a:off x="231896" y="3235143"/>
            <a:ext cx="5736222" cy="2323641"/>
          </a:xfrm>
          <a:custGeom>
            <a:avLst/>
            <a:gdLst/>
            <a:ahLst/>
            <a:cxnLst/>
            <a:rect l="l" t="t" r="r" b="b"/>
            <a:pathLst>
              <a:path w="5736222" h="2323641">
                <a:moveTo>
                  <a:pt x="0" y="0"/>
                </a:moveTo>
                <a:lnTo>
                  <a:pt x="5736222" y="0"/>
                </a:lnTo>
                <a:lnTo>
                  <a:pt x="5736222" y="2323641"/>
                </a:lnTo>
                <a:lnTo>
                  <a:pt x="0" y="2323641"/>
                </a:lnTo>
                <a:lnTo>
                  <a:pt x="0" y="0"/>
                </a:lnTo>
                <a:close/>
              </a:path>
            </a:pathLst>
          </a:custGeom>
          <a:blipFill>
            <a:blip r:embed="rId3"/>
            <a:stretch>
              <a:fillRect t="-3693" b="-6160"/>
            </a:stretch>
          </a:blipFill>
        </p:spPr>
        <p:txBody>
          <a:bodyPr/>
          <a:lstStyle/>
          <a:p>
            <a:endParaRPr lang="en-ZA"/>
          </a:p>
        </p:txBody>
      </p:sp>
      <p:sp>
        <p:nvSpPr>
          <p:cNvPr id="14" name="Freeform 14"/>
          <p:cNvSpPr/>
          <p:nvPr/>
        </p:nvSpPr>
        <p:spPr>
          <a:xfrm>
            <a:off x="8921849" y="5558784"/>
            <a:ext cx="1384454" cy="370953"/>
          </a:xfrm>
          <a:custGeom>
            <a:avLst/>
            <a:gdLst/>
            <a:ahLst/>
            <a:cxnLst/>
            <a:rect l="l" t="t" r="r" b="b"/>
            <a:pathLst>
              <a:path w="1384454" h="370953">
                <a:moveTo>
                  <a:pt x="0" y="0"/>
                </a:moveTo>
                <a:lnTo>
                  <a:pt x="1384454" y="0"/>
                </a:lnTo>
                <a:lnTo>
                  <a:pt x="1384454" y="370953"/>
                </a:lnTo>
                <a:lnTo>
                  <a:pt x="0" y="370953"/>
                </a:lnTo>
                <a:lnTo>
                  <a:pt x="0" y="0"/>
                </a:lnTo>
                <a:close/>
              </a:path>
            </a:pathLst>
          </a:custGeom>
          <a:blipFill>
            <a:blip r:embed="rId5"/>
            <a:stretch>
              <a:fillRect t="-133163" b="-140051"/>
            </a:stretch>
          </a:blipFill>
        </p:spPr>
        <p:txBody>
          <a:bodyPr/>
          <a:lstStyle/>
          <a:p>
            <a:endParaRPr lang="en-ZA"/>
          </a:p>
        </p:txBody>
      </p:sp>
      <p:sp>
        <p:nvSpPr>
          <p:cNvPr id="15" name="Freeform 15"/>
          <p:cNvSpPr/>
          <p:nvPr/>
        </p:nvSpPr>
        <p:spPr>
          <a:xfrm>
            <a:off x="7153602" y="5558784"/>
            <a:ext cx="1886932" cy="438407"/>
          </a:xfrm>
          <a:custGeom>
            <a:avLst/>
            <a:gdLst/>
            <a:ahLst/>
            <a:cxnLst/>
            <a:rect l="l" t="t" r="r" b="b"/>
            <a:pathLst>
              <a:path w="1886932" h="438407">
                <a:moveTo>
                  <a:pt x="0" y="0"/>
                </a:moveTo>
                <a:lnTo>
                  <a:pt x="1886931" y="0"/>
                </a:lnTo>
                <a:lnTo>
                  <a:pt x="1886931" y="438406"/>
                </a:lnTo>
                <a:lnTo>
                  <a:pt x="0" y="438406"/>
                </a:lnTo>
                <a:lnTo>
                  <a:pt x="0" y="0"/>
                </a:lnTo>
                <a:close/>
              </a:path>
            </a:pathLst>
          </a:custGeom>
          <a:blipFill>
            <a:blip r:embed="rId6"/>
            <a:stretch>
              <a:fillRect l="-12476" t="-61842" r="-11026" b="-74786"/>
            </a:stretch>
          </a:blipFill>
        </p:spPr>
        <p:txBody>
          <a:bodyPr/>
          <a:lstStyle/>
          <a:p>
            <a:endParaRPr lang="en-ZA"/>
          </a:p>
        </p:txBody>
      </p:sp>
      <p:sp>
        <p:nvSpPr>
          <p:cNvPr id="16" name="TextBox 15">
            <a:extLst>
              <a:ext uri="{FF2B5EF4-FFF2-40B4-BE49-F238E27FC236}">
                <a16:creationId xmlns:a16="http://schemas.microsoft.com/office/drawing/2014/main" id="{7F73D203-0DDB-C7ED-F692-197074AE4EF8}"/>
              </a:ext>
            </a:extLst>
          </p:cNvPr>
          <p:cNvSpPr txBox="1"/>
          <p:nvPr/>
        </p:nvSpPr>
        <p:spPr>
          <a:xfrm>
            <a:off x="764945" y="2979524"/>
            <a:ext cx="3369961" cy="2308324"/>
          </a:xfrm>
          <a:prstGeom prst="rect">
            <a:avLst/>
          </a:prstGeom>
          <a:noFill/>
        </p:spPr>
        <p:txBody>
          <a:bodyPr wrap="square" rtlCol="0">
            <a:spAutoFit/>
          </a:bodyPr>
          <a:lstStyle/>
          <a:p>
            <a:r>
              <a:rPr lang="en-ZA" sz="4800" b="1" dirty="0">
                <a:solidFill>
                  <a:schemeClr val="bg1"/>
                </a:solidFill>
                <a:latin typeface="Interstate Black Cond" pitchFamily="50" charset="0"/>
              </a:rPr>
              <a:t>Funding</a:t>
            </a:r>
          </a:p>
          <a:p>
            <a:r>
              <a:rPr lang="en-ZA" sz="4800" b="1" dirty="0">
                <a:solidFill>
                  <a:schemeClr val="bg1"/>
                </a:solidFill>
                <a:latin typeface="Interstate Black Cond" pitchFamily="50" charset="0"/>
              </a:rPr>
              <a:t>Readiness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7" y="3499036"/>
            <a:ext cx="5564804" cy="397801"/>
          </a:xfrm>
          <a:prstGeom prst="rect">
            <a:avLst/>
          </a:prstGeom>
        </p:spPr>
        <p:txBody>
          <a:bodyPr lIns="0" tIns="0" rIns="0" bIns="0" rtlCol="0" anchor="t">
            <a:spAutoFit/>
          </a:bodyPr>
          <a:lstStyle/>
          <a:p>
            <a:pPr>
              <a:lnSpc>
                <a:spcPts val="2853"/>
              </a:lnSpc>
            </a:pPr>
            <a:r>
              <a:rPr lang="en-US" sz="4400" dirty="0">
                <a:solidFill>
                  <a:srgbClr val="FFFFFF"/>
                </a:solidFill>
                <a:latin typeface="Interstate Black Cond"/>
              </a:rPr>
              <a:t>5. Compliance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Non negotiables </a:t>
            </a:r>
          </a:p>
        </p:txBody>
      </p:sp>
      <p:sp>
        <p:nvSpPr>
          <p:cNvPr id="4" name="TextBox 4"/>
          <p:cNvSpPr txBox="1"/>
          <p:nvPr/>
        </p:nvSpPr>
        <p:spPr>
          <a:xfrm>
            <a:off x="608647" y="1771143"/>
            <a:ext cx="8064319" cy="3427349"/>
          </a:xfrm>
          <a:prstGeom prst="rect">
            <a:avLst/>
          </a:prstGeom>
        </p:spPr>
        <p:txBody>
          <a:bodyPr lIns="0" tIns="0" rIns="0" bIns="0" rtlCol="0" anchor="t">
            <a:spAutoFit/>
          </a:bodyPr>
          <a:lstStyle/>
          <a:p>
            <a:pPr marL="414214" lvl="1" indent="-207107">
              <a:lnSpc>
                <a:spcPts val="2685"/>
              </a:lnSpc>
              <a:buFont typeface="Arial"/>
              <a:buChar char="•"/>
            </a:pPr>
            <a:r>
              <a:rPr lang="en-US" sz="1918" dirty="0">
                <a:solidFill>
                  <a:srgbClr val="FFFFFF"/>
                </a:solidFill>
                <a:latin typeface="Interstate Light" pitchFamily="50" charset="0"/>
              </a:rPr>
              <a:t>CIPC  Annual Returns </a:t>
            </a:r>
          </a:p>
          <a:p>
            <a:pPr>
              <a:lnSpc>
                <a:spcPts val="2685"/>
              </a:lnSpc>
            </a:pPr>
            <a:endParaRPr lang="en-US" sz="1918" dirty="0">
              <a:solidFill>
                <a:srgbClr val="FFFFFF"/>
              </a:solidFill>
              <a:latin typeface="Interstate Light" pitchFamily="50" charset="0"/>
            </a:endParaRPr>
          </a:p>
          <a:p>
            <a:pPr marL="414214" lvl="1" indent="-207107">
              <a:lnSpc>
                <a:spcPts val="2685"/>
              </a:lnSpc>
              <a:buFont typeface="Arial"/>
              <a:buChar char="•"/>
            </a:pPr>
            <a:r>
              <a:rPr lang="en-US" sz="1918" dirty="0">
                <a:solidFill>
                  <a:srgbClr val="FFFFFF"/>
                </a:solidFill>
                <a:latin typeface="Interstate Light" pitchFamily="50" charset="0"/>
              </a:rPr>
              <a:t>SARS (Income Tax, VAT, PAYE, UIF)</a:t>
            </a:r>
          </a:p>
          <a:p>
            <a:pPr marL="414214" lvl="1" indent="-207107">
              <a:lnSpc>
                <a:spcPts val="2685"/>
              </a:lnSpc>
              <a:buFont typeface="Arial"/>
              <a:buChar char="•"/>
            </a:pPr>
            <a:endParaRPr lang="en-US" sz="1918" dirty="0">
              <a:solidFill>
                <a:srgbClr val="FFFFFF"/>
              </a:solidFill>
              <a:latin typeface="Interstate Light" pitchFamily="50" charset="0"/>
            </a:endParaRPr>
          </a:p>
          <a:p>
            <a:pPr marL="414214" lvl="1" indent="-207107">
              <a:lnSpc>
                <a:spcPts val="2685"/>
              </a:lnSpc>
              <a:buFont typeface="Arial"/>
              <a:buChar char="•"/>
            </a:pPr>
            <a:r>
              <a:rPr lang="en-US" sz="1918" dirty="0">
                <a:solidFill>
                  <a:srgbClr val="FFFFFF"/>
                </a:solidFill>
                <a:latin typeface="Interstate Light" pitchFamily="50" charset="0"/>
              </a:rPr>
              <a:t>BBBEE Affidavit </a:t>
            </a:r>
          </a:p>
          <a:p>
            <a:pPr marL="414214" lvl="1" indent="-207107">
              <a:lnSpc>
                <a:spcPts val="2685"/>
              </a:lnSpc>
              <a:buFont typeface="Arial"/>
              <a:buChar char="•"/>
            </a:pPr>
            <a:endParaRPr lang="en-US" sz="1918" dirty="0">
              <a:solidFill>
                <a:srgbClr val="FFFFFF"/>
              </a:solidFill>
              <a:latin typeface="Interstate Light" pitchFamily="50" charset="0"/>
            </a:endParaRPr>
          </a:p>
          <a:p>
            <a:pPr marL="414214" lvl="1" indent="-207107">
              <a:lnSpc>
                <a:spcPts val="2685"/>
              </a:lnSpc>
              <a:buFont typeface="Arial"/>
              <a:buChar char="•"/>
            </a:pPr>
            <a:r>
              <a:rPr lang="en-US" sz="1918" dirty="0">
                <a:solidFill>
                  <a:srgbClr val="FFFFFF"/>
                </a:solidFill>
                <a:latin typeface="Interstate Light" pitchFamily="50" charset="0"/>
              </a:rPr>
              <a:t>Management Accounts </a:t>
            </a:r>
          </a:p>
          <a:p>
            <a:pPr marL="414214" lvl="1" indent="-207107">
              <a:lnSpc>
                <a:spcPts val="2685"/>
              </a:lnSpc>
              <a:buFont typeface="Arial"/>
              <a:buChar char="•"/>
            </a:pPr>
            <a:endParaRPr lang="en-US" sz="1918" dirty="0">
              <a:solidFill>
                <a:srgbClr val="FFFFFF"/>
              </a:solidFill>
              <a:latin typeface="Interstate Light" pitchFamily="50" charset="0"/>
            </a:endParaRPr>
          </a:p>
          <a:p>
            <a:pPr marL="414214" lvl="1" indent="-207107">
              <a:lnSpc>
                <a:spcPts val="2685"/>
              </a:lnSpc>
              <a:buFont typeface="Arial"/>
              <a:buChar char="•"/>
            </a:pPr>
            <a:r>
              <a:rPr lang="en-US" sz="1918" dirty="0">
                <a:solidFill>
                  <a:srgbClr val="FFFFFF"/>
                </a:solidFill>
                <a:latin typeface="Interstate Light" pitchFamily="50" charset="0"/>
              </a:rPr>
              <a:t>Annual Financial Statements </a:t>
            </a:r>
          </a:p>
          <a:p>
            <a:pPr>
              <a:lnSpc>
                <a:spcPts val="2685"/>
              </a:lnSpc>
            </a:pPr>
            <a:endParaRPr lang="en-US" sz="1918" dirty="0">
              <a:solidFill>
                <a:srgbClr val="FFFFFF"/>
              </a:solidFill>
              <a:latin typeface="Interstate Light" pitchFamily="50" charset="0"/>
            </a:endParaRPr>
          </a:p>
        </p:txBody>
      </p:sp>
      <p:pic>
        <p:nvPicPr>
          <p:cNvPr id="7" name="Picture 6" descr="A black background with white text&#10;&#10;Description automatically generated">
            <a:extLst>
              <a:ext uri="{FF2B5EF4-FFF2-40B4-BE49-F238E27FC236}">
                <a16:creationId xmlns:a16="http://schemas.microsoft.com/office/drawing/2014/main" id="{A4216099-922F-79F7-F21A-00B6AEAF9F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BBD2-5CF4-EE3F-2EE9-F41DB23148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EA6B93-993F-96D1-6119-231091022E04}"/>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EBCA3623-7D2C-FF54-5463-55CD38283755}"/>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Example: BBBEE Affidavit</a:t>
            </a:r>
          </a:p>
        </p:txBody>
      </p:sp>
      <p:pic>
        <p:nvPicPr>
          <p:cNvPr id="7" name="Picture 6" descr="A black background with white text&#10;&#10;Description automatically generated">
            <a:extLst>
              <a:ext uri="{FF2B5EF4-FFF2-40B4-BE49-F238E27FC236}">
                <a16:creationId xmlns:a16="http://schemas.microsoft.com/office/drawing/2014/main" id="{7849C6F2-787E-B7B4-7175-5D37C353C8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pic>
        <p:nvPicPr>
          <p:cNvPr id="6" name="Picture 5">
            <a:extLst>
              <a:ext uri="{FF2B5EF4-FFF2-40B4-BE49-F238E27FC236}">
                <a16:creationId xmlns:a16="http://schemas.microsoft.com/office/drawing/2014/main" id="{20C30C36-3BCD-BDCA-FC6A-4D4787BA64BA}"/>
              </a:ext>
            </a:extLst>
          </p:cNvPr>
          <p:cNvPicPr>
            <a:picLocks noChangeAspect="1"/>
          </p:cNvPicPr>
          <p:nvPr/>
        </p:nvPicPr>
        <p:blipFill>
          <a:blip r:embed="rId4"/>
          <a:stretch>
            <a:fillRect/>
          </a:stretch>
        </p:blipFill>
        <p:spPr>
          <a:xfrm>
            <a:off x="1618064" y="1150815"/>
            <a:ext cx="7063923" cy="4682095"/>
          </a:xfrm>
          <a:prstGeom prst="rect">
            <a:avLst/>
          </a:prstGeom>
        </p:spPr>
      </p:pic>
    </p:spTree>
    <p:extLst>
      <p:ext uri="{BB962C8B-B14F-4D97-AF65-F5344CB8AC3E}">
        <p14:creationId xmlns:p14="http://schemas.microsoft.com/office/powerpoint/2010/main" val="131753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5B87-77BC-5FAC-8BE2-EA7164CA37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94367A-42EC-5F94-463D-B8D8F8B7DEC4}"/>
              </a:ext>
            </a:extLst>
          </p:cNvPr>
          <p:cNvSpPr/>
          <p:nvPr/>
        </p:nvSpPr>
        <p:spPr>
          <a:xfrm>
            <a:off x="-3175" y="9625"/>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836040AB-45E6-AB3A-3AE5-E9A5473F023E}"/>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 Management Accounts</a:t>
            </a:r>
          </a:p>
        </p:txBody>
      </p:sp>
      <p:pic>
        <p:nvPicPr>
          <p:cNvPr id="7" name="Picture 6" descr="A black background with white text&#10;&#10;Description automatically generated">
            <a:extLst>
              <a:ext uri="{FF2B5EF4-FFF2-40B4-BE49-F238E27FC236}">
                <a16:creationId xmlns:a16="http://schemas.microsoft.com/office/drawing/2014/main" id="{C98FA708-7241-335D-5DC9-46A32713A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9820B39B-0E74-99A4-586A-E368FF455115}"/>
              </a:ext>
            </a:extLst>
          </p:cNvPr>
          <p:cNvSpPr txBox="1"/>
          <p:nvPr/>
        </p:nvSpPr>
        <p:spPr>
          <a:xfrm>
            <a:off x="257475" y="1334869"/>
            <a:ext cx="8819147" cy="2308324"/>
          </a:xfrm>
          <a:prstGeom prst="rect">
            <a:avLst/>
          </a:prstGeom>
          <a:noFill/>
        </p:spPr>
        <p:txBody>
          <a:bodyPr wrap="square">
            <a:spAutoFit/>
          </a:bodyPr>
          <a:lstStyle/>
          <a:p>
            <a:r>
              <a:rPr lang="en-US" b="0" i="0" dirty="0">
                <a:solidFill>
                  <a:schemeClr val="bg1"/>
                </a:solidFill>
                <a:effectLst/>
                <a:latin typeface="Poppins" panose="00000500000000000000" pitchFamily="2" charset="0"/>
              </a:rPr>
              <a:t>Management accounts:</a:t>
            </a:r>
          </a:p>
          <a:p>
            <a:endParaRPr lang="en-US" b="0" i="0" dirty="0">
              <a:solidFill>
                <a:schemeClr val="bg1"/>
              </a:solidFill>
              <a:effectLst/>
              <a:latin typeface="Poppins" panose="00000500000000000000" pitchFamily="2" charset="0"/>
            </a:endParaRPr>
          </a:p>
          <a:p>
            <a:r>
              <a:rPr lang="en-US" dirty="0">
                <a:solidFill>
                  <a:schemeClr val="bg1"/>
                </a:solidFill>
                <a:latin typeface="Poppins" panose="00000500000000000000" pitchFamily="2" charset="0"/>
              </a:rPr>
              <a:t>- A</a:t>
            </a:r>
            <a:r>
              <a:rPr lang="en-US" b="0" i="0" dirty="0">
                <a:solidFill>
                  <a:schemeClr val="bg1"/>
                </a:solidFill>
                <a:effectLst/>
                <a:latin typeface="Poppins" panose="00000500000000000000" pitchFamily="2" charset="0"/>
              </a:rPr>
              <a:t>re financial reports produced for the business owners and managers,</a:t>
            </a:r>
          </a:p>
          <a:p>
            <a:r>
              <a:rPr lang="en-US" b="0" i="0" dirty="0">
                <a:solidFill>
                  <a:schemeClr val="bg1"/>
                </a:solidFill>
                <a:effectLst/>
                <a:latin typeface="Poppins" panose="00000500000000000000" pitchFamily="2" charset="0"/>
              </a:rPr>
              <a:t>generally monthly or quarterly</a:t>
            </a:r>
            <a:r>
              <a:rPr lang="en-US" dirty="0">
                <a:solidFill>
                  <a:schemeClr val="bg1"/>
                </a:solidFill>
                <a:latin typeface="Poppins" panose="00000500000000000000" pitchFamily="2" charset="0"/>
              </a:rPr>
              <a:t>.</a:t>
            </a:r>
            <a:endParaRPr lang="en-US" b="0" i="0" dirty="0">
              <a:solidFill>
                <a:schemeClr val="bg1"/>
              </a:solidFill>
              <a:effectLst/>
              <a:latin typeface="Poppins" panose="00000500000000000000" pitchFamily="2" charset="0"/>
            </a:endParaRPr>
          </a:p>
          <a:p>
            <a:r>
              <a:rPr lang="en-US" b="0" i="0" dirty="0">
                <a:solidFill>
                  <a:schemeClr val="bg1"/>
                </a:solidFill>
                <a:effectLst/>
                <a:latin typeface="Poppins" panose="00000500000000000000" pitchFamily="2" charset="0"/>
              </a:rPr>
              <a:t>- Normally a Profit &amp; Loss report and a Balance Sheet. </a:t>
            </a:r>
          </a:p>
          <a:p>
            <a:pPr marL="285750" indent="-285750">
              <a:buFontTx/>
              <a:buChar char="-"/>
            </a:pPr>
            <a:r>
              <a:rPr lang="en-US" b="0" i="0" dirty="0">
                <a:solidFill>
                  <a:schemeClr val="bg1"/>
                </a:solidFill>
                <a:effectLst/>
                <a:latin typeface="Poppins" panose="00000500000000000000" pitchFamily="2" charset="0"/>
              </a:rPr>
              <a:t>They are similar to Year End accounts but are less formal and are personalized to the user’s requirements</a:t>
            </a:r>
            <a:r>
              <a:rPr lang="en-US" dirty="0">
                <a:solidFill>
                  <a:schemeClr val="bg1"/>
                </a:solidFill>
                <a:latin typeface="Poppins" panose="00000500000000000000" pitchFamily="2" charset="0"/>
              </a:rPr>
              <a:t>.</a:t>
            </a:r>
            <a:endParaRPr lang="en-US" b="0" i="0" dirty="0">
              <a:solidFill>
                <a:schemeClr val="bg1"/>
              </a:solidFill>
              <a:effectLst/>
              <a:latin typeface="Poppins" panose="00000500000000000000" pitchFamily="2" charset="0"/>
            </a:endParaRPr>
          </a:p>
          <a:p>
            <a:pPr marL="285750" indent="-285750">
              <a:buFontTx/>
              <a:buChar char="-"/>
            </a:pPr>
            <a:r>
              <a:rPr lang="en-US" dirty="0">
                <a:solidFill>
                  <a:schemeClr val="bg1"/>
                </a:solidFill>
                <a:latin typeface="Poppins" panose="00000500000000000000" pitchFamily="2" charset="0"/>
              </a:rPr>
              <a:t>To enable management to take decisions on the performance,</a:t>
            </a:r>
            <a:endParaRPr lang="en-ZA" dirty="0">
              <a:solidFill>
                <a:schemeClr val="bg1"/>
              </a:solidFill>
            </a:endParaRPr>
          </a:p>
        </p:txBody>
      </p:sp>
    </p:spTree>
    <p:extLst>
      <p:ext uri="{BB962C8B-B14F-4D97-AF65-F5344CB8AC3E}">
        <p14:creationId xmlns:p14="http://schemas.microsoft.com/office/powerpoint/2010/main" val="305231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3E524-1D90-507F-6C54-00A660DC49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274EA9-AD35-0B28-FF54-57659E664B56}"/>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6E82B604-005C-8DD5-3E35-709D8BA64FF8}"/>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 Annual Financial Statements</a:t>
            </a:r>
          </a:p>
        </p:txBody>
      </p:sp>
      <p:pic>
        <p:nvPicPr>
          <p:cNvPr id="7" name="Picture 6" descr="A black background with white text&#10;&#10;Description automatically generated">
            <a:extLst>
              <a:ext uri="{FF2B5EF4-FFF2-40B4-BE49-F238E27FC236}">
                <a16:creationId xmlns:a16="http://schemas.microsoft.com/office/drawing/2014/main" id="{98F6277A-B0ED-EAED-2CFF-9992319264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B0650576-3172-E78E-5FD2-4C38BA37D4B7}"/>
              </a:ext>
            </a:extLst>
          </p:cNvPr>
          <p:cNvSpPr txBox="1"/>
          <p:nvPr/>
        </p:nvSpPr>
        <p:spPr>
          <a:xfrm>
            <a:off x="257476" y="1334869"/>
            <a:ext cx="5346832" cy="1754326"/>
          </a:xfrm>
          <a:prstGeom prst="rect">
            <a:avLst/>
          </a:prstGeom>
          <a:noFill/>
        </p:spPr>
        <p:txBody>
          <a:bodyPr wrap="square">
            <a:spAutoFit/>
          </a:bodyPr>
          <a:lstStyle/>
          <a:p>
            <a:r>
              <a:rPr lang="en-US" b="0" i="0" dirty="0">
                <a:solidFill>
                  <a:schemeClr val="bg1"/>
                </a:solidFill>
                <a:effectLst/>
                <a:latin typeface="Roboto" panose="02000000000000000000" pitchFamily="2" charset="0"/>
              </a:rPr>
              <a:t>The annual financial statements:</a:t>
            </a:r>
          </a:p>
          <a:p>
            <a:endParaRPr lang="en-US" b="0" i="0" dirty="0">
              <a:solidFill>
                <a:schemeClr val="bg1"/>
              </a:solidFill>
              <a:effectLst/>
              <a:latin typeface="Roboto" panose="02000000000000000000" pitchFamily="2" charset="0"/>
            </a:endParaRPr>
          </a:p>
          <a:p>
            <a:r>
              <a:rPr lang="en-US" dirty="0">
                <a:solidFill>
                  <a:schemeClr val="bg1"/>
                </a:solidFill>
                <a:latin typeface="Roboto" panose="02000000000000000000" pitchFamily="2" charset="0"/>
              </a:rPr>
              <a:t>Are the comprehensive records of all the financial transactions of a business which is published every year for the purpose of providing information to the management and stakeholders.</a:t>
            </a:r>
            <a:endParaRPr lang="en-ZA" dirty="0">
              <a:solidFill>
                <a:schemeClr val="bg1"/>
              </a:solidFill>
              <a:latin typeface="Roboto" panose="02000000000000000000" pitchFamily="2" charset="0"/>
            </a:endParaRPr>
          </a:p>
        </p:txBody>
      </p:sp>
      <p:sp>
        <p:nvSpPr>
          <p:cNvPr id="4" name="TextBox 3">
            <a:extLst>
              <a:ext uri="{FF2B5EF4-FFF2-40B4-BE49-F238E27FC236}">
                <a16:creationId xmlns:a16="http://schemas.microsoft.com/office/drawing/2014/main" id="{C42DF5DA-F6B3-8681-E87F-34B122750931}"/>
              </a:ext>
            </a:extLst>
          </p:cNvPr>
          <p:cNvSpPr txBox="1"/>
          <p:nvPr/>
        </p:nvSpPr>
        <p:spPr>
          <a:xfrm>
            <a:off x="257476" y="3546901"/>
            <a:ext cx="5346832" cy="1754326"/>
          </a:xfrm>
          <a:prstGeom prst="rect">
            <a:avLst/>
          </a:prstGeom>
          <a:noFill/>
        </p:spPr>
        <p:txBody>
          <a:bodyPr wrap="square">
            <a:spAutoFit/>
          </a:bodyPr>
          <a:lstStyle/>
          <a:p>
            <a:r>
              <a:rPr lang="en-US" dirty="0">
                <a:solidFill>
                  <a:schemeClr val="bg1"/>
                </a:solidFill>
                <a:latin typeface="Roboto" panose="02000000000000000000" pitchFamily="2" charset="0"/>
              </a:rPr>
              <a:t>Contents of the </a:t>
            </a:r>
            <a:r>
              <a:rPr lang="en-US" b="0" i="0" dirty="0">
                <a:solidFill>
                  <a:schemeClr val="bg1"/>
                </a:solidFill>
                <a:effectLst/>
                <a:latin typeface="Roboto" panose="02000000000000000000" pitchFamily="2" charset="0"/>
              </a:rPr>
              <a:t>annual financial statements:</a:t>
            </a:r>
          </a:p>
          <a:p>
            <a:endParaRPr lang="en-US" b="0" i="0" dirty="0">
              <a:solidFill>
                <a:schemeClr val="bg1"/>
              </a:solidFill>
              <a:effectLst/>
              <a:latin typeface="Roboto" panose="02000000000000000000" pitchFamily="2" charset="0"/>
            </a:endParaRPr>
          </a:p>
          <a:p>
            <a:pPr marL="342900" indent="-342900">
              <a:buAutoNum type="arabicPeriod"/>
            </a:pPr>
            <a:r>
              <a:rPr lang="en-US" dirty="0">
                <a:solidFill>
                  <a:schemeClr val="bg1"/>
                </a:solidFill>
                <a:latin typeface="Roboto" panose="02000000000000000000" pitchFamily="2" charset="0"/>
              </a:rPr>
              <a:t>Income Statement</a:t>
            </a:r>
          </a:p>
          <a:p>
            <a:pPr marL="342900" indent="-342900">
              <a:buAutoNum type="arabicPeriod"/>
            </a:pPr>
            <a:r>
              <a:rPr lang="en-US" dirty="0">
                <a:solidFill>
                  <a:schemeClr val="bg1"/>
                </a:solidFill>
                <a:latin typeface="Roboto" panose="02000000000000000000" pitchFamily="2" charset="0"/>
              </a:rPr>
              <a:t>Balance Sheet</a:t>
            </a:r>
          </a:p>
          <a:p>
            <a:pPr marL="342900" indent="-342900">
              <a:buAutoNum type="arabicPeriod"/>
            </a:pPr>
            <a:r>
              <a:rPr lang="en-US" dirty="0">
                <a:solidFill>
                  <a:schemeClr val="bg1"/>
                </a:solidFill>
                <a:latin typeface="Roboto" panose="02000000000000000000" pitchFamily="2" charset="0"/>
              </a:rPr>
              <a:t>Cash Flow Statement</a:t>
            </a:r>
          </a:p>
          <a:p>
            <a:pPr marL="342900" indent="-342900">
              <a:buAutoNum type="arabicPeriod"/>
            </a:pPr>
            <a:r>
              <a:rPr lang="en-US" dirty="0">
                <a:solidFill>
                  <a:schemeClr val="bg1"/>
                </a:solidFill>
                <a:latin typeface="Roboto" panose="02000000000000000000" pitchFamily="2" charset="0"/>
              </a:rPr>
              <a:t>Statement of Retained Earnings</a:t>
            </a:r>
            <a:endParaRPr lang="en-ZA" dirty="0">
              <a:solidFill>
                <a:schemeClr val="bg1"/>
              </a:solidFill>
              <a:latin typeface="Roboto" panose="02000000000000000000" pitchFamily="2" charset="0"/>
            </a:endParaRPr>
          </a:p>
        </p:txBody>
      </p:sp>
    </p:spTree>
    <p:extLst>
      <p:ext uri="{BB962C8B-B14F-4D97-AF65-F5344CB8AC3E}">
        <p14:creationId xmlns:p14="http://schemas.microsoft.com/office/powerpoint/2010/main" val="219261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EFFFE-BA32-E584-81FB-11FB79861B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29BBAB-D5EE-483C-4EAF-E470F97E17E8}"/>
              </a:ext>
            </a:extLst>
          </p:cNvPr>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l="-578" r="-578"/>
            </a:stretch>
          </a:blipFill>
        </p:spPr>
        <p:txBody>
          <a:bodyPr/>
          <a:lstStyle/>
          <a:p>
            <a:endParaRPr lang="en-ZA"/>
          </a:p>
        </p:txBody>
      </p:sp>
      <p:sp>
        <p:nvSpPr>
          <p:cNvPr id="3" name="Freeform 3">
            <a:extLst>
              <a:ext uri="{FF2B5EF4-FFF2-40B4-BE49-F238E27FC236}">
                <a16:creationId xmlns:a16="http://schemas.microsoft.com/office/drawing/2014/main" id="{9CDD6C21-2D67-7091-6EB1-9C882FECD61A}"/>
              </a:ext>
            </a:extLst>
          </p:cNvPr>
          <p:cNvSpPr/>
          <p:nvPr/>
        </p:nvSpPr>
        <p:spPr>
          <a:xfrm>
            <a:off x="-96865" y="-110234"/>
            <a:ext cx="10890305" cy="6196709"/>
          </a:xfrm>
          <a:custGeom>
            <a:avLst/>
            <a:gdLst/>
            <a:ahLst/>
            <a:cxnLst/>
            <a:rect l="l" t="t" r="r" b="b"/>
            <a:pathLst>
              <a:path w="10890305" h="6196709">
                <a:moveTo>
                  <a:pt x="0" y="0"/>
                </a:moveTo>
                <a:lnTo>
                  <a:pt x="10890305" y="0"/>
                </a:lnTo>
                <a:lnTo>
                  <a:pt x="10890305" y="6196709"/>
                </a:lnTo>
                <a:lnTo>
                  <a:pt x="0" y="6196709"/>
                </a:lnTo>
                <a:lnTo>
                  <a:pt x="0" y="0"/>
                </a:lnTo>
                <a:close/>
              </a:path>
            </a:pathLst>
          </a:custGeom>
          <a:blipFill>
            <a:blip r:embed="rId3"/>
            <a:stretch>
              <a:fillRect/>
            </a:stretch>
          </a:blipFill>
        </p:spPr>
        <p:txBody>
          <a:bodyPr/>
          <a:lstStyle/>
          <a:p>
            <a:endParaRPr lang="en-ZA"/>
          </a:p>
        </p:txBody>
      </p:sp>
      <p:sp>
        <p:nvSpPr>
          <p:cNvPr id="5" name="TextBox 5">
            <a:extLst>
              <a:ext uri="{FF2B5EF4-FFF2-40B4-BE49-F238E27FC236}">
                <a16:creationId xmlns:a16="http://schemas.microsoft.com/office/drawing/2014/main" id="{B7B6907C-611A-D017-7F7D-3182129632B3}"/>
              </a:ext>
            </a:extLst>
          </p:cNvPr>
          <p:cNvSpPr txBox="1"/>
          <p:nvPr/>
        </p:nvSpPr>
        <p:spPr>
          <a:xfrm>
            <a:off x="2028700" y="455788"/>
            <a:ext cx="7718057"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Relations Between Financial Statements</a:t>
            </a:r>
          </a:p>
        </p:txBody>
      </p:sp>
      <p:sp>
        <p:nvSpPr>
          <p:cNvPr id="6" name="Oval 5">
            <a:extLst>
              <a:ext uri="{FF2B5EF4-FFF2-40B4-BE49-F238E27FC236}">
                <a16:creationId xmlns:a16="http://schemas.microsoft.com/office/drawing/2014/main" id="{138EB48F-5CAF-4366-20A4-7F11F17D23D7}"/>
              </a:ext>
            </a:extLst>
          </p:cNvPr>
          <p:cNvSpPr/>
          <p:nvPr/>
        </p:nvSpPr>
        <p:spPr>
          <a:xfrm>
            <a:off x="610400" y="2072368"/>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C2663A-460C-E9CE-6991-0A3026807D32}"/>
              </a:ext>
            </a:extLst>
          </p:cNvPr>
          <p:cNvSpPr/>
          <p:nvPr/>
        </p:nvSpPr>
        <p:spPr>
          <a:xfrm>
            <a:off x="644271" y="3449761"/>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746E0E-4A22-7BA8-2692-FB0C62F7B8D9}"/>
              </a:ext>
            </a:extLst>
          </p:cNvPr>
          <p:cNvSpPr/>
          <p:nvPr/>
        </p:nvSpPr>
        <p:spPr>
          <a:xfrm>
            <a:off x="644271" y="1222823"/>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A4670B-E9B1-32AD-88C6-373D0AD1BAF8}"/>
              </a:ext>
            </a:extLst>
          </p:cNvPr>
          <p:cNvSpPr txBox="1"/>
          <p:nvPr/>
        </p:nvSpPr>
        <p:spPr>
          <a:xfrm>
            <a:off x="1082581" y="1183210"/>
            <a:ext cx="8562109" cy="4524315"/>
          </a:xfrm>
          <a:prstGeom prst="rect">
            <a:avLst/>
          </a:prstGeom>
          <a:noFill/>
        </p:spPr>
        <p:txBody>
          <a:bodyPr wrap="square" rtlCol="0">
            <a:spAutoFit/>
          </a:bodyPr>
          <a:lstStyle/>
          <a:p>
            <a:r>
              <a:rPr lang="en-US" b="1" dirty="0">
                <a:latin typeface="Interstate" pitchFamily="50" charset="0"/>
              </a:rPr>
              <a:t>Income statement: </a:t>
            </a:r>
            <a:r>
              <a:rPr lang="en-US" dirty="0">
                <a:latin typeface="Interstate Light" pitchFamily="50" charset="0"/>
              </a:rPr>
              <a:t>Starts with revenues, then subtracts expenses to end with net income. </a:t>
            </a:r>
          </a:p>
          <a:p>
            <a:endParaRPr lang="en-US" b="1" dirty="0">
              <a:latin typeface="Interstate" pitchFamily="50" charset="0"/>
            </a:endParaRPr>
          </a:p>
          <a:p>
            <a:r>
              <a:rPr lang="en-US" b="1" dirty="0">
                <a:latin typeface="Interstate" pitchFamily="50" charset="0"/>
              </a:rPr>
              <a:t>Statement of cash flows: </a:t>
            </a:r>
            <a:r>
              <a:rPr lang="en-US" dirty="0">
                <a:latin typeface="Interstate Light" pitchFamily="50" charset="0"/>
              </a:rPr>
              <a:t>Starts with net income, then adds back any non-cash expenses listed on the income statement, then accounts for sources or uses of cash which are shown as changes on the balance sheet to ultimately arrive at the net change in cash flow. </a:t>
            </a:r>
          </a:p>
          <a:p>
            <a:endParaRPr lang="en-US" b="1" dirty="0">
              <a:latin typeface="Interstate Light" pitchFamily="50" charset="0"/>
            </a:endParaRPr>
          </a:p>
          <a:p>
            <a:r>
              <a:rPr lang="en-US" b="1" dirty="0">
                <a:latin typeface="Interstate" pitchFamily="50" charset="0"/>
              </a:rPr>
              <a:t>Balance sheet: </a:t>
            </a:r>
            <a:r>
              <a:rPr lang="en-US" b="1" dirty="0">
                <a:latin typeface="Interstate Light" pitchFamily="50" charset="0"/>
              </a:rPr>
              <a:t>R</a:t>
            </a:r>
            <a:r>
              <a:rPr lang="en-US" dirty="0">
                <a:latin typeface="Interstate Light" pitchFamily="50" charset="0"/>
              </a:rPr>
              <a:t>eports on a company's assets, liabilities, and shareholder equity at a specific point in time and provides a snapshot of what a company owns and owes, as well as the amount invested by shareholders.</a:t>
            </a:r>
          </a:p>
          <a:p>
            <a:endParaRPr lang="en-US" dirty="0">
              <a:latin typeface="Interstate Light" pitchFamily="50" charset="0"/>
            </a:endParaRPr>
          </a:p>
          <a:p>
            <a:r>
              <a:rPr lang="en-US" b="1" dirty="0">
                <a:latin typeface="Interstate Light" pitchFamily="50" charset="0"/>
              </a:rPr>
              <a:t>Statement of retained earnings: </a:t>
            </a:r>
            <a:r>
              <a:rPr lang="en-US" dirty="0">
                <a:latin typeface="Interstate Light" pitchFamily="50" charset="0"/>
              </a:rPr>
              <a:t>Reports on the entity’s opening balance of retained earnings, dividend distributions, net income, and year-end balance of</a:t>
            </a:r>
            <a:r>
              <a:rPr lang="en-US" dirty="0">
                <a:latin typeface="Interstate Light" pitchFamily="50" charset="0"/>
                <a:hlinkClick r:id="rId4">
                  <a:extLst>
                    <a:ext uri="{A12FA001-AC4F-418D-AE19-62706E023703}">
                      <ahyp:hlinkClr xmlns:ahyp="http://schemas.microsoft.com/office/drawing/2018/hyperlinkcolor" val="tx"/>
                    </a:ext>
                  </a:extLst>
                </a:hlinkClick>
              </a:rPr>
              <a:t> retained earnings</a:t>
            </a:r>
            <a:r>
              <a:rPr lang="en-US" dirty="0">
                <a:latin typeface="Interstate Light" pitchFamily="50" charset="0"/>
              </a:rPr>
              <a:t> at the end of the period,</a:t>
            </a:r>
          </a:p>
          <a:p>
            <a:endParaRPr lang="en-US" b="1" dirty="0">
              <a:latin typeface="Interstate Light" pitchFamily="50" charset="0"/>
            </a:endParaRPr>
          </a:p>
        </p:txBody>
      </p:sp>
      <p:sp>
        <p:nvSpPr>
          <p:cNvPr id="4" name="Oval 3">
            <a:extLst>
              <a:ext uri="{FF2B5EF4-FFF2-40B4-BE49-F238E27FC236}">
                <a16:creationId xmlns:a16="http://schemas.microsoft.com/office/drawing/2014/main" id="{17E83F22-CED4-B8B0-7585-43452E5EB69D}"/>
              </a:ext>
            </a:extLst>
          </p:cNvPr>
          <p:cNvSpPr/>
          <p:nvPr/>
        </p:nvSpPr>
        <p:spPr>
          <a:xfrm>
            <a:off x="644271" y="4479929"/>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8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157A-2146-4FF1-AAA5-1BEB7C4779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6A3474-8CAA-5052-2180-CBFDBA14ED6F}"/>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25028918-A502-D4A9-2BBD-805249FE6740}"/>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 Example: Income Statement</a:t>
            </a:r>
          </a:p>
        </p:txBody>
      </p:sp>
      <p:pic>
        <p:nvPicPr>
          <p:cNvPr id="7" name="Picture 6" descr="A black background with white text&#10;&#10;Description automatically generated">
            <a:extLst>
              <a:ext uri="{FF2B5EF4-FFF2-40B4-BE49-F238E27FC236}">
                <a16:creationId xmlns:a16="http://schemas.microsoft.com/office/drawing/2014/main" id="{3CB8533A-2C34-D62D-3F7D-169CD07C3B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40A2E9FB-5B3F-DDF4-6782-B98A11617E9A}"/>
              </a:ext>
            </a:extLst>
          </p:cNvPr>
          <p:cNvSpPr txBox="1"/>
          <p:nvPr/>
        </p:nvSpPr>
        <p:spPr>
          <a:xfrm>
            <a:off x="257476" y="1334869"/>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sp>
        <p:nvSpPr>
          <p:cNvPr id="4" name="TextBox 3">
            <a:extLst>
              <a:ext uri="{FF2B5EF4-FFF2-40B4-BE49-F238E27FC236}">
                <a16:creationId xmlns:a16="http://schemas.microsoft.com/office/drawing/2014/main" id="{47AE5FB5-F2B4-B21A-0C17-447E08BE6E32}"/>
              </a:ext>
            </a:extLst>
          </p:cNvPr>
          <p:cNvSpPr txBox="1"/>
          <p:nvPr/>
        </p:nvSpPr>
        <p:spPr>
          <a:xfrm>
            <a:off x="257476" y="3546901"/>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pic>
        <p:nvPicPr>
          <p:cNvPr id="10" name="Picture 9">
            <a:extLst>
              <a:ext uri="{FF2B5EF4-FFF2-40B4-BE49-F238E27FC236}">
                <a16:creationId xmlns:a16="http://schemas.microsoft.com/office/drawing/2014/main" id="{8A9F9FB4-DE1F-D99B-2853-647AD66B13ED}"/>
              </a:ext>
            </a:extLst>
          </p:cNvPr>
          <p:cNvPicPr>
            <a:picLocks noChangeAspect="1"/>
          </p:cNvPicPr>
          <p:nvPr/>
        </p:nvPicPr>
        <p:blipFill>
          <a:blip r:embed="rId4"/>
          <a:stretch>
            <a:fillRect/>
          </a:stretch>
        </p:blipFill>
        <p:spPr>
          <a:xfrm>
            <a:off x="895967" y="1126685"/>
            <a:ext cx="6438484" cy="4617792"/>
          </a:xfrm>
          <a:prstGeom prst="rect">
            <a:avLst/>
          </a:prstGeom>
        </p:spPr>
      </p:pic>
    </p:spTree>
    <p:extLst>
      <p:ext uri="{BB962C8B-B14F-4D97-AF65-F5344CB8AC3E}">
        <p14:creationId xmlns:p14="http://schemas.microsoft.com/office/powerpoint/2010/main" val="1745772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3EB47-0500-5AB9-3ACD-2DD5B909CD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48713A-474E-4D62-279A-BD1F11C05E68}"/>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79ED0C7F-6735-24F1-040A-3DD79589AF20}"/>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 Example: Balance Sheet</a:t>
            </a:r>
          </a:p>
        </p:txBody>
      </p:sp>
      <p:pic>
        <p:nvPicPr>
          <p:cNvPr id="7" name="Picture 6" descr="A black background with white text&#10;&#10;Description automatically generated">
            <a:extLst>
              <a:ext uri="{FF2B5EF4-FFF2-40B4-BE49-F238E27FC236}">
                <a16:creationId xmlns:a16="http://schemas.microsoft.com/office/drawing/2014/main" id="{FF1A6DD2-F548-9D17-6D05-3BDC6758BF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B2BCE10A-4D42-5757-9ACA-34B18BDEF2A0}"/>
              </a:ext>
            </a:extLst>
          </p:cNvPr>
          <p:cNvSpPr txBox="1"/>
          <p:nvPr/>
        </p:nvSpPr>
        <p:spPr>
          <a:xfrm>
            <a:off x="257476" y="1334869"/>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sp>
        <p:nvSpPr>
          <p:cNvPr id="4" name="TextBox 3">
            <a:extLst>
              <a:ext uri="{FF2B5EF4-FFF2-40B4-BE49-F238E27FC236}">
                <a16:creationId xmlns:a16="http://schemas.microsoft.com/office/drawing/2014/main" id="{E4548F49-6D32-3824-A326-3815CD354E86}"/>
              </a:ext>
            </a:extLst>
          </p:cNvPr>
          <p:cNvSpPr txBox="1"/>
          <p:nvPr/>
        </p:nvSpPr>
        <p:spPr>
          <a:xfrm>
            <a:off x="257476" y="3546901"/>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pic>
        <p:nvPicPr>
          <p:cNvPr id="9" name="Picture 8">
            <a:extLst>
              <a:ext uri="{FF2B5EF4-FFF2-40B4-BE49-F238E27FC236}">
                <a16:creationId xmlns:a16="http://schemas.microsoft.com/office/drawing/2014/main" id="{2D9A8179-AD70-446A-D8F8-50FAFA03BCAF}"/>
              </a:ext>
            </a:extLst>
          </p:cNvPr>
          <p:cNvPicPr>
            <a:picLocks noChangeAspect="1"/>
          </p:cNvPicPr>
          <p:nvPr/>
        </p:nvPicPr>
        <p:blipFill>
          <a:blip r:embed="rId4"/>
          <a:stretch>
            <a:fillRect/>
          </a:stretch>
        </p:blipFill>
        <p:spPr>
          <a:xfrm>
            <a:off x="518595" y="1116531"/>
            <a:ext cx="6873608" cy="4677877"/>
          </a:xfrm>
          <a:prstGeom prst="rect">
            <a:avLst/>
          </a:prstGeom>
        </p:spPr>
      </p:pic>
    </p:spTree>
    <p:extLst>
      <p:ext uri="{BB962C8B-B14F-4D97-AF65-F5344CB8AC3E}">
        <p14:creationId xmlns:p14="http://schemas.microsoft.com/office/powerpoint/2010/main" val="1528533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0FFD-1905-160A-FF2E-077EBC9AE2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9AE0D6-ECA3-7D54-0C53-B9BBC29DB3C1}"/>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3ECDC45C-2060-74BB-9BA9-044AC65E4135}"/>
              </a:ext>
            </a:extLst>
          </p:cNvPr>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 Example: Cash Flow Statement</a:t>
            </a:r>
          </a:p>
        </p:txBody>
      </p:sp>
      <p:pic>
        <p:nvPicPr>
          <p:cNvPr id="7" name="Picture 6" descr="A black background with white text&#10;&#10;Description automatically generated">
            <a:extLst>
              <a:ext uri="{FF2B5EF4-FFF2-40B4-BE49-F238E27FC236}">
                <a16:creationId xmlns:a16="http://schemas.microsoft.com/office/drawing/2014/main" id="{9EC75965-7519-C867-0AA9-82C4D9C3C6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12D5BCB3-A8E2-CCA6-41B2-75692C0992E1}"/>
              </a:ext>
            </a:extLst>
          </p:cNvPr>
          <p:cNvSpPr txBox="1"/>
          <p:nvPr/>
        </p:nvSpPr>
        <p:spPr>
          <a:xfrm>
            <a:off x="257476" y="1334869"/>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sp>
        <p:nvSpPr>
          <p:cNvPr id="4" name="TextBox 3">
            <a:extLst>
              <a:ext uri="{FF2B5EF4-FFF2-40B4-BE49-F238E27FC236}">
                <a16:creationId xmlns:a16="http://schemas.microsoft.com/office/drawing/2014/main" id="{587E526F-E848-9DEC-D91D-81F9553975E2}"/>
              </a:ext>
            </a:extLst>
          </p:cNvPr>
          <p:cNvSpPr txBox="1"/>
          <p:nvPr/>
        </p:nvSpPr>
        <p:spPr>
          <a:xfrm>
            <a:off x="257476" y="3546901"/>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pic>
        <p:nvPicPr>
          <p:cNvPr id="11" name="Picture 10">
            <a:extLst>
              <a:ext uri="{FF2B5EF4-FFF2-40B4-BE49-F238E27FC236}">
                <a16:creationId xmlns:a16="http://schemas.microsoft.com/office/drawing/2014/main" id="{E14F9EDB-3FCE-0A8F-0975-D0DAEC7E6466}"/>
              </a:ext>
            </a:extLst>
          </p:cNvPr>
          <p:cNvPicPr>
            <a:picLocks noChangeAspect="1"/>
          </p:cNvPicPr>
          <p:nvPr/>
        </p:nvPicPr>
        <p:blipFill>
          <a:blip r:embed="rId4"/>
          <a:stretch>
            <a:fillRect/>
          </a:stretch>
        </p:blipFill>
        <p:spPr>
          <a:xfrm>
            <a:off x="325265" y="1139293"/>
            <a:ext cx="6691552" cy="4655116"/>
          </a:xfrm>
          <a:prstGeom prst="rect">
            <a:avLst/>
          </a:prstGeom>
        </p:spPr>
      </p:pic>
    </p:spTree>
    <p:extLst>
      <p:ext uri="{BB962C8B-B14F-4D97-AF65-F5344CB8AC3E}">
        <p14:creationId xmlns:p14="http://schemas.microsoft.com/office/powerpoint/2010/main" val="330316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0C42-204E-15E1-F367-E2A40B309D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B5EFED-F8C5-765B-E224-57A03DF8DE39}"/>
              </a:ext>
            </a:extLst>
          </p:cNvPr>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a:extLst>
              <a:ext uri="{FF2B5EF4-FFF2-40B4-BE49-F238E27FC236}">
                <a16:creationId xmlns:a16="http://schemas.microsoft.com/office/drawing/2014/main" id="{3E0EF9F1-0A7D-3061-9306-E607AE13979B}"/>
              </a:ext>
            </a:extLst>
          </p:cNvPr>
          <p:cNvSpPr txBox="1"/>
          <p:nvPr/>
        </p:nvSpPr>
        <p:spPr>
          <a:xfrm>
            <a:off x="1680334" y="412423"/>
            <a:ext cx="8338277" cy="425501"/>
          </a:xfrm>
          <a:prstGeom prst="rect">
            <a:avLst/>
          </a:prstGeom>
        </p:spPr>
        <p:txBody>
          <a:bodyPr wrap="square" lIns="0" tIns="0" rIns="0" bIns="0" rtlCol="0" anchor="t">
            <a:spAutoFit/>
          </a:bodyPr>
          <a:lstStyle/>
          <a:p>
            <a:pPr>
              <a:lnSpc>
                <a:spcPts val="3296"/>
              </a:lnSpc>
            </a:pPr>
            <a:r>
              <a:rPr lang="en-US" sz="4000" dirty="0">
                <a:solidFill>
                  <a:srgbClr val="FFFFFF"/>
                </a:solidFill>
                <a:latin typeface="Interstate Black Cond" pitchFamily="50" charset="0"/>
              </a:rPr>
              <a:t> Example: Statement of Retained Earnings</a:t>
            </a:r>
          </a:p>
        </p:txBody>
      </p:sp>
      <p:pic>
        <p:nvPicPr>
          <p:cNvPr id="7" name="Picture 6" descr="A black background with white text&#10;&#10;Description automatically generated">
            <a:extLst>
              <a:ext uri="{FF2B5EF4-FFF2-40B4-BE49-F238E27FC236}">
                <a16:creationId xmlns:a16="http://schemas.microsoft.com/office/drawing/2014/main" id="{F81E5142-C02F-7F66-CB4B-AEC47BB28F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
        <p:nvSpPr>
          <p:cNvPr id="5" name="TextBox 4">
            <a:extLst>
              <a:ext uri="{FF2B5EF4-FFF2-40B4-BE49-F238E27FC236}">
                <a16:creationId xmlns:a16="http://schemas.microsoft.com/office/drawing/2014/main" id="{957E6919-01E9-2784-5F73-C677D5F154D7}"/>
              </a:ext>
            </a:extLst>
          </p:cNvPr>
          <p:cNvSpPr txBox="1"/>
          <p:nvPr/>
        </p:nvSpPr>
        <p:spPr>
          <a:xfrm>
            <a:off x="257476" y="1334869"/>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sp>
        <p:nvSpPr>
          <p:cNvPr id="4" name="TextBox 3">
            <a:extLst>
              <a:ext uri="{FF2B5EF4-FFF2-40B4-BE49-F238E27FC236}">
                <a16:creationId xmlns:a16="http://schemas.microsoft.com/office/drawing/2014/main" id="{15F23FC0-FF3A-09F2-5E97-8AACA387951F}"/>
              </a:ext>
            </a:extLst>
          </p:cNvPr>
          <p:cNvSpPr txBox="1"/>
          <p:nvPr/>
        </p:nvSpPr>
        <p:spPr>
          <a:xfrm>
            <a:off x="257476" y="3546901"/>
            <a:ext cx="5346832" cy="369332"/>
          </a:xfrm>
          <a:prstGeom prst="rect">
            <a:avLst/>
          </a:prstGeom>
          <a:noFill/>
        </p:spPr>
        <p:txBody>
          <a:bodyPr wrap="square">
            <a:spAutoFit/>
          </a:bodyPr>
          <a:lstStyle/>
          <a:p>
            <a:endParaRPr lang="en-ZA" dirty="0">
              <a:solidFill>
                <a:schemeClr val="bg1"/>
              </a:solidFill>
              <a:latin typeface="Roboto" panose="02000000000000000000" pitchFamily="2" charset="0"/>
            </a:endParaRPr>
          </a:p>
        </p:txBody>
      </p:sp>
      <p:pic>
        <p:nvPicPr>
          <p:cNvPr id="8" name="Picture 7">
            <a:extLst>
              <a:ext uri="{FF2B5EF4-FFF2-40B4-BE49-F238E27FC236}">
                <a16:creationId xmlns:a16="http://schemas.microsoft.com/office/drawing/2014/main" id="{6519B4FB-6E13-5EF6-7438-212055A815B6}"/>
              </a:ext>
            </a:extLst>
          </p:cNvPr>
          <p:cNvPicPr>
            <a:picLocks noChangeAspect="1"/>
          </p:cNvPicPr>
          <p:nvPr/>
        </p:nvPicPr>
        <p:blipFill>
          <a:blip r:embed="rId4"/>
          <a:stretch>
            <a:fillRect/>
          </a:stretch>
        </p:blipFill>
        <p:spPr>
          <a:xfrm>
            <a:off x="451217" y="1145406"/>
            <a:ext cx="7150467" cy="4658627"/>
          </a:xfrm>
          <a:prstGeom prst="rect">
            <a:avLst/>
          </a:prstGeom>
        </p:spPr>
      </p:pic>
    </p:spTree>
    <p:extLst>
      <p:ext uri="{BB962C8B-B14F-4D97-AF65-F5344CB8AC3E}">
        <p14:creationId xmlns:p14="http://schemas.microsoft.com/office/powerpoint/2010/main" val="387340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4181582" y="407233"/>
            <a:ext cx="2384318" cy="492186"/>
          </a:xfrm>
          <a:prstGeom prst="rect">
            <a:avLst/>
          </a:prstGeom>
        </p:spPr>
        <p:txBody>
          <a:bodyPr wrap="square" lIns="0" tIns="0" rIns="0" bIns="0" rtlCol="0" anchor="t">
            <a:spAutoFit/>
          </a:bodyPr>
          <a:lstStyle/>
          <a:p>
            <a:pPr>
              <a:lnSpc>
                <a:spcPts val="3607"/>
              </a:lnSpc>
            </a:pPr>
            <a:r>
              <a:rPr lang="en-US" sz="5400">
                <a:solidFill>
                  <a:srgbClr val="FFFFFF"/>
                </a:solidFill>
                <a:latin typeface="Interstate Black Cond" pitchFamily="50" charset="0"/>
              </a:rPr>
              <a:t>Outline</a:t>
            </a:r>
          </a:p>
        </p:txBody>
      </p:sp>
      <p:sp>
        <p:nvSpPr>
          <p:cNvPr id="4" name="TextBox 4"/>
          <p:cNvSpPr txBox="1"/>
          <p:nvPr/>
        </p:nvSpPr>
        <p:spPr>
          <a:xfrm>
            <a:off x="618807" y="1579550"/>
            <a:ext cx="9027619" cy="3834576"/>
          </a:xfrm>
          <a:prstGeom prst="rect">
            <a:avLst/>
          </a:prstGeom>
        </p:spPr>
        <p:txBody>
          <a:bodyPr lIns="0" tIns="0" rIns="0" bIns="0" rtlCol="0" anchor="t">
            <a:spAutoFit/>
          </a:bodyPr>
          <a:lstStyle/>
          <a:p>
            <a:pPr marL="691849" lvl="1" indent="-457200" algn="just">
              <a:lnSpc>
                <a:spcPts val="3043"/>
              </a:lnSpc>
              <a:buFont typeface="+mj-lt"/>
              <a:buAutoNum type="arabicPeriod"/>
            </a:pPr>
            <a:r>
              <a:rPr lang="en-US" sz="2173" dirty="0">
                <a:solidFill>
                  <a:srgbClr val="FFFFFF"/>
                </a:solidFill>
                <a:latin typeface="Interstate" pitchFamily="50" charset="0"/>
              </a:rPr>
              <a:t>Why don’t SMEs get funded </a:t>
            </a:r>
          </a:p>
          <a:p>
            <a:pPr marL="691849" lvl="1" indent="-457200" algn="just">
              <a:lnSpc>
                <a:spcPts val="3043"/>
              </a:lnSpc>
              <a:buFont typeface="+mj-lt"/>
              <a:buAutoNum type="arabicPeriod"/>
            </a:pPr>
            <a:r>
              <a:rPr lang="en-US" sz="2173" dirty="0">
                <a:solidFill>
                  <a:srgbClr val="FFFFFF"/>
                </a:solidFill>
                <a:latin typeface="Interstate" pitchFamily="50" charset="0"/>
              </a:rPr>
              <a:t>Financial Health Check</a:t>
            </a:r>
          </a:p>
          <a:p>
            <a:pPr marL="691849" lvl="1" indent="-457200" algn="just">
              <a:lnSpc>
                <a:spcPts val="3043"/>
              </a:lnSpc>
              <a:buFont typeface="+mj-lt"/>
              <a:buAutoNum type="arabicPeriod"/>
            </a:pPr>
            <a:r>
              <a:rPr lang="en-US" sz="2173" dirty="0">
                <a:solidFill>
                  <a:srgbClr val="FFFFFF"/>
                </a:solidFill>
                <a:latin typeface="Interstate" pitchFamily="50" charset="0"/>
              </a:rPr>
              <a:t>Business Life Cycle</a:t>
            </a:r>
          </a:p>
          <a:p>
            <a:pPr marL="691849" lvl="1" indent="-457200" algn="just">
              <a:lnSpc>
                <a:spcPts val="3043"/>
              </a:lnSpc>
              <a:buFont typeface="+mj-lt"/>
              <a:buAutoNum type="arabicPeriod"/>
            </a:pPr>
            <a:r>
              <a:rPr lang="en-US" sz="2173" dirty="0">
                <a:solidFill>
                  <a:srgbClr val="FFFFFF"/>
                </a:solidFill>
                <a:latin typeface="Interstate" pitchFamily="50" charset="0"/>
              </a:rPr>
              <a:t>Sources of Funding and Funding landscape in South Africa</a:t>
            </a:r>
          </a:p>
          <a:p>
            <a:pPr marL="691849" lvl="1" indent="-457200" algn="just">
              <a:lnSpc>
                <a:spcPts val="3043"/>
              </a:lnSpc>
              <a:buFont typeface="+mj-lt"/>
              <a:buAutoNum type="arabicPeriod"/>
            </a:pPr>
            <a:r>
              <a:rPr lang="en-US" sz="2173" dirty="0">
                <a:solidFill>
                  <a:srgbClr val="FFFFFF"/>
                </a:solidFill>
                <a:latin typeface="Interstate" pitchFamily="50" charset="0"/>
              </a:rPr>
              <a:t>Compliance</a:t>
            </a:r>
          </a:p>
          <a:p>
            <a:pPr marL="691849" lvl="1" indent="-457200" algn="just">
              <a:lnSpc>
                <a:spcPts val="3043"/>
              </a:lnSpc>
              <a:buFont typeface="+mj-lt"/>
              <a:buAutoNum type="arabicPeriod"/>
            </a:pPr>
            <a:r>
              <a:rPr lang="en-US" sz="2173" dirty="0">
                <a:solidFill>
                  <a:srgbClr val="FFFFFF"/>
                </a:solidFill>
                <a:latin typeface="Interstate" pitchFamily="50" charset="0"/>
              </a:rPr>
              <a:t>Legal requirements </a:t>
            </a:r>
          </a:p>
          <a:p>
            <a:pPr marL="691849" lvl="1" indent="-457200" algn="just">
              <a:lnSpc>
                <a:spcPts val="3043"/>
              </a:lnSpc>
              <a:buFont typeface="+mj-lt"/>
              <a:buAutoNum type="arabicPeriod"/>
            </a:pPr>
            <a:r>
              <a:rPr lang="en-US" sz="2173" dirty="0">
                <a:solidFill>
                  <a:srgbClr val="FFFFFF"/>
                </a:solidFill>
                <a:latin typeface="Interstate" pitchFamily="50" charset="0"/>
              </a:rPr>
              <a:t>Due Diligence</a:t>
            </a:r>
          </a:p>
          <a:p>
            <a:pPr marL="691849" lvl="1" indent="-457200" algn="just">
              <a:lnSpc>
                <a:spcPts val="3043"/>
              </a:lnSpc>
              <a:buFont typeface="+mj-lt"/>
              <a:buAutoNum type="arabicPeriod"/>
            </a:pPr>
            <a:r>
              <a:rPr lang="en-US" sz="2173" dirty="0">
                <a:solidFill>
                  <a:srgbClr val="FFFFFF"/>
                </a:solidFill>
                <a:latin typeface="Interstate" pitchFamily="50" charset="0"/>
              </a:rPr>
              <a:t>Budgeting and forecasting</a:t>
            </a:r>
          </a:p>
          <a:p>
            <a:pPr marL="691849" lvl="1" indent="-457200" algn="just">
              <a:lnSpc>
                <a:spcPts val="3043"/>
              </a:lnSpc>
              <a:buFont typeface="+mj-lt"/>
              <a:buAutoNum type="arabicPeriod"/>
            </a:pPr>
            <a:r>
              <a:rPr lang="en-US" sz="2173" dirty="0">
                <a:solidFill>
                  <a:srgbClr val="FFFFFF"/>
                </a:solidFill>
                <a:latin typeface="Interstate" pitchFamily="50" charset="0"/>
              </a:rPr>
              <a:t>Management Accounts</a:t>
            </a:r>
          </a:p>
          <a:p>
            <a:pPr algn="just">
              <a:lnSpc>
                <a:spcPts val="3043"/>
              </a:lnSpc>
            </a:pPr>
            <a:endParaRPr lang="en-US" sz="2173" dirty="0">
              <a:solidFill>
                <a:srgbClr val="FFFFFF"/>
              </a:solidFill>
              <a:latin typeface="HK Grotesk Pro Medium"/>
            </a:endParaRPr>
          </a:p>
        </p:txBody>
      </p:sp>
      <p:sp>
        <p:nvSpPr>
          <p:cNvPr id="5" name="Freeform 5"/>
          <p:cNvSpPr/>
          <p:nvPr/>
        </p:nvSpPr>
        <p:spPr>
          <a:xfrm>
            <a:off x="9434943" y="5613371"/>
            <a:ext cx="1261632" cy="370953"/>
          </a:xfrm>
          <a:custGeom>
            <a:avLst/>
            <a:gdLst/>
            <a:ahLst/>
            <a:cxnLst/>
            <a:rect l="l" t="t" r="r" b="b"/>
            <a:pathLst>
              <a:path w="1261632" h="370953">
                <a:moveTo>
                  <a:pt x="0" y="0"/>
                </a:moveTo>
                <a:lnTo>
                  <a:pt x="1261632" y="0"/>
                </a:lnTo>
                <a:lnTo>
                  <a:pt x="1261632" y="370953"/>
                </a:lnTo>
                <a:lnTo>
                  <a:pt x="0" y="370953"/>
                </a:lnTo>
                <a:lnTo>
                  <a:pt x="0" y="0"/>
                </a:lnTo>
                <a:close/>
              </a:path>
            </a:pathLst>
          </a:custGeom>
          <a:blipFill>
            <a:blip r:embed="rId3"/>
            <a:stretch>
              <a:fillRect t="-133163" r="-9735" b="-140051"/>
            </a:stretch>
          </a:blipFill>
        </p:spPr>
        <p:txBody>
          <a:bodyPr/>
          <a:lstStyle/>
          <a:p>
            <a:endParaRPr lang="en-Z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8" y="3313612"/>
            <a:ext cx="8959693" cy="602729"/>
          </a:xfrm>
          <a:prstGeom prst="rect">
            <a:avLst/>
          </a:prstGeom>
        </p:spPr>
        <p:txBody>
          <a:bodyPr lIns="0" tIns="0" rIns="0" bIns="0" rtlCol="0" anchor="t">
            <a:spAutoFit/>
          </a:bodyPr>
          <a:lstStyle/>
          <a:p>
            <a:pPr>
              <a:lnSpc>
                <a:spcPts val="4671"/>
              </a:lnSpc>
            </a:pPr>
            <a:r>
              <a:rPr lang="en-US" sz="4400" dirty="0">
                <a:solidFill>
                  <a:srgbClr val="FFFFFF"/>
                </a:solidFill>
                <a:latin typeface="Interstate Black Cond" pitchFamily="50" charset="0"/>
              </a:rPr>
              <a:t>6. Legal Requirements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5" y="0"/>
            <a:ext cx="10696575" cy="6244046"/>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2257850" y="449298"/>
            <a:ext cx="7616623" cy="436273"/>
          </a:xfrm>
          <a:prstGeom prst="rect">
            <a:avLst/>
          </a:prstGeom>
        </p:spPr>
        <p:txBody>
          <a:bodyPr lIns="0" tIns="0" rIns="0" bIns="0" rtlCol="0" anchor="t">
            <a:spAutoFit/>
          </a:bodyPr>
          <a:lstStyle/>
          <a:p>
            <a:pPr>
              <a:lnSpc>
                <a:spcPts val="3296"/>
              </a:lnSpc>
            </a:pPr>
            <a:r>
              <a:rPr lang="en-US" sz="4400" dirty="0">
                <a:solidFill>
                  <a:srgbClr val="FFFFFF"/>
                </a:solidFill>
                <a:latin typeface="Interstate Black Cond" pitchFamily="50" charset="0"/>
              </a:rPr>
              <a:t>Introduction to legal obligations</a:t>
            </a:r>
          </a:p>
        </p:txBody>
      </p:sp>
      <p:sp>
        <p:nvSpPr>
          <p:cNvPr id="4" name="TextBox 4"/>
          <p:cNvSpPr txBox="1"/>
          <p:nvPr/>
        </p:nvSpPr>
        <p:spPr>
          <a:xfrm>
            <a:off x="608647" y="1771143"/>
            <a:ext cx="8064319" cy="3081100"/>
          </a:xfrm>
          <a:prstGeom prst="rect">
            <a:avLst/>
          </a:prstGeom>
        </p:spPr>
        <p:txBody>
          <a:bodyPr lIns="0" tIns="0" rIns="0" bIns="0" rtlCol="0" anchor="t">
            <a:spAutoFit/>
          </a:bodyPr>
          <a:lstStyle/>
          <a:p>
            <a:pPr marL="414214" lvl="1" indent="-207107">
              <a:lnSpc>
                <a:spcPts val="2685"/>
              </a:lnSpc>
              <a:buFont typeface="Arial"/>
              <a:buChar char="•"/>
            </a:pPr>
            <a:r>
              <a:rPr lang="en-US" sz="1918">
                <a:solidFill>
                  <a:srgbClr val="FFFFFF"/>
                </a:solidFill>
                <a:latin typeface="Interstate Light" pitchFamily="50" charset="0"/>
              </a:rPr>
              <a:t>Compliance and legal obligations are crucial for directors and shareholders of a private company as they ensure adherence to laws and regulations, minimizing the risk of legal penalties, reputational damage, and financial losses.</a:t>
            </a:r>
          </a:p>
          <a:p>
            <a:pPr>
              <a:lnSpc>
                <a:spcPts val="2685"/>
              </a:lnSpc>
            </a:pPr>
            <a:endParaRPr lang="en-US" sz="1918">
              <a:solidFill>
                <a:srgbClr val="FFFFFF"/>
              </a:solidFill>
              <a:latin typeface="Interstate Light" pitchFamily="50" charset="0"/>
            </a:endParaRPr>
          </a:p>
          <a:p>
            <a:pPr marL="414214" lvl="1" indent="-207107">
              <a:lnSpc>
                <a:spcPts val="2685"/>
              </a:lnSpc>
              <a:buFont typeface="Arial"/>
              <a:buChar char="•"/>
            </a:pPr>
            <a:r>
              <a:rPr lang="en-US" sz="1918">
                <a:solidFill>
                  <a:srgbClr val="FFFFFF"/>
                </a:solidFill>
                <a:latin typeface="Interstate Light" pitchFamily="50" charset="0"/>
              </a:rPr>
              <a:t>Complying with legal obligations demonstrates good corporate governance, enhancing the company's credibility, attracting investors, and fostering a positive business environment.</a:t>
            </a:r>
          </a:p>
          <a:p>
            <a:pPr>
              <a:lnSpc>
                <a:spcPts val="2685"/>
              </a:lnSpc>
            </a:pPr>
            <a:endParaRPr lang="en-US" sz="1918">
              <a:solidFill>
                <a:srgbClr val="FFFFFF"/>
              </a:solidFill>
              <a:latin typeface="Interstate Light" pitchFamily="50" charset="0"/>
            </a:endParaRPr>
          </a:p>
        </p:txBody>
      </p:sp>
      <p:pic>
        <p:nvPicPr>
          <p:cNvPr id="7" name="Picture 6" descr="A black background with white text&#10;&#10;Description automatically generated">
            <a:extLst>
              <a:ext uri="{FF2B5EF4-FFF2-40B4-BE49-F238E27FC236}">
                <a16:creationId xmlns:a16="http://schemas.microsoft.com/office/drawing/2014/main" id="{A4216099-922F-79F7-F21A-00B6AEAF9F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41382" y="5041420"/>
            <a:ext cx="954745" cy="436274"/>
          </a:xfrm>
          <a:prstGeom prst="rect">
            <a:avLst/>
          </a:prstGeom>
        </p:spPr>
      </p:pic>
    </p:spTree>
    <p:extLst>
      <p:ext uri="{BB962C8B-B14F-4D97-AF65-F5344CB8AC3E}">
        <p14:creationId xmlns:p14="http://schemas.microsoft.com/office/powerpoint/2010/main" val="101994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1942271" y="455025"/>
            <a:ext cx="8145656" cy="406265"/>
          </a:xfrm>
          <a:prstGeom prst="rect">
            <a:avLst/>
          </a:prstGeom>
        </p:spPr>
        <p:txBody>
          <a:bodyPr lIns="0" tIns="0" rIns="0" bIns="0" rtlCol="0" anchor="t">
            <a:spAutoFit/>
          </a:bodyPr>
          <a:lstStyle/>
          <a:p>
            <a:pPr>
              <a:lnSpc>
                <a:spcPts val="3098"/>
              </a:lnSpc>
            </a:pPr>
            <a:r>
              <a:rPr lang="en-US" sz="4000">
                <a:solidFill>
                  <a:srgbClr val="FFFFFF"/>
                </a:solidFill>
                <a:latin typeface="Interstate Black Cond" pitchFamily="50" charset="0"/>
              </a:rPr>
              <a:t>Responsibilities and Duties of Directors</a:t>
            </a:r>
          </a:p>
        </p:txBody>
      </p:sp>
      <p:sp>
        <p:nvSpPr>
          <p:cNvPr id="4" name="TextBox 4"/>
          <p:cNvSpPr txBox="1"/>
          <p:nvPr/>
        </p:nvSpPr>
        <p:spPr>
          <a:xfrm>
            <a:off x="182225" y="1212889"/>
            <a:ext cx="4947713" cy="3227487"/>
          </a:xfrm>
          <a:prstGeom prst="rect">
            <a:avLst/>
          </a:prstGeom>
        </p:spPr>
        <p:txBody>
          <a:bodyPr lIns="0" tIns="0" rIns="0" bIns="0" rtlCol="0" anchor="t">
            <a:spAutoFit/>
          </a:bodyPr>
          <a:lstStyle/>
          <a:p>
            <a:pPr>
              <a:lnSpc>
                <a:spcPts val="2239"/>
              </a:lnSpc>
            </a:pPr>
            <a:r>
              <a:rPr lang="en-US" sz="1599" dirty="0">
                <a:solidFill>
                  <a:srgbClr val="FFFFFF"/>
                </a:solidFill>
                <a:latin typeface="Interstate" pitchFamily="50" charset="0"/>
              </a:rPr>
              <a:t>General Responsibilities of the Board of Directors:</a:t>
            </a:r>
          </a:p>
          <a:p>
            <a:pPr>
              <a:lnSpc>
                <a:spcPts val="2239"/>
              </a:lnSpc>
            </a:pPr>
            <a:endParaRPr lang="en-US" sz="1599" dirty="0">
              <a:solidFill>
                <a:srgbClr val="FFFFFF"/>
              </a:solidFill>
              <a:latin typeface="Interstate Light" pitchFamily="50" charset="0"/>
            </a:endParaRPr>
          </a:p>
          <a:p>
            <a:pPr marL="323850" lvl="1" indent="-161925">
              <a:lnSpc>
                <a:spcPts val="2100"/>
              </a:lnSpc>
              <a:buFont typeface="Arial"/>
              <a:buChar char="•"/>
            </a:pPr>
            <a:r>
              <a:rPr lang="en-US" sz="1400" dirty="0">
                <a:solidFill>
                  <a:srgbClr val="FFFFFF"/>
                </a:solidFill>
                <a:latin typeface="Interstate Light" pitchFamily="50" charset="0"/>
              </a:rPr>
              <a:t>Oversight of control and accountability</a:t>
            </a:r>
          </a:p>
          <a:p>
            <a:pPr marL="323850" lvl="1" indent="-161925">
              <a:lnSpc>
                <a:spcPts val="2100"/>
              </a:lnSpc>
              <a:buFont typeface="Arial"/>
              <a:buChar char="•"/>
            </a:pPr>
            <a:r>
              <a:rPr lang="en-US" sz="1400" dirty="0">
                <a:solidFill>
                  <a:srgbClr val="FFFFFF"/>
                </a:solidFill>
                <a:latin typeface="Interstate Light" pitchFamily="50" charset="0"/>
              </a:rPr>
              <a:t>Development of strategy and performance objectives</a:t>
            </a:r>
          </a:p>
          <a:p>
            <a:pPr marL="323850" lvl="1" indent="-161925">
              <a:lnSpc>
                <a:spcPts val="2100"/>
              </a:lnSpc>
              <a:buFont typeface="Arial"/>
              <a:buChar char="•"/>
            </a:pPr>
            <a:r>
              <a:rPr lang="en-US" sz="1400" dirty="0">
                <a:solidFill>
                  <a:srgbClr val="FFFFFF"/>
                </a:solidFill>
                <a:latin typeface="Interstate Light" pitchFamily="50" charset="0"/>
              </a:rPr>
              <a:t>Systems of risk management and internal compliance and control</a:t>
            </a:r>
          </a:p>
          <a:p>
            <a:pPr marL="323850" lvl="1" indent="-161925">
              <a:lnSpc>
                <a:spcPts val="2100"/>
              </a:lnSpc>
              <a:buFont typeface="Arial"/>
              <a:buChar char="•"/>
            </a:pPr>
            <a:r>
              <a:rPr lang="en-US" sz="1400" dirty="0">
                <a:solidFill>
                  <a:srgbClr val="FFFFFF"/>
                </a:solidFill>
                <a:latin typeface="Interstate Light" pitchFamily="50" charset="0"/>
              </a:rPr>
              <a:t>Monitoring management's performance and implementation of strategies</a:t>
            </a:r>
          </a:p>
          <a:p>
            <a:pPr marL="323850" lvl="1" indent="-161925">
              <a:lnSpc>
                <a:spcPts val="2100"/>
              </a:lnSpc>
              <a:buFont typeface="Arial"/>
              <a:buChar char="•"/>
            </a:pPr>
            <a:r>
              <a:rPr lang="en-US" sz="1400" dirty="0">
                <a:solidFill>
                  <a:srgbClr val="FFFFFF"/>
                </a:solidFill>
                <a:latin typeface="Interstate Light" pitchFamily="50" charset="0"/>
              </a:rPr>
              <a:t>Approving and monitoring major capital expenditure, capital management, and acquisitions and divestments</a:t>
            </a:r>
          </a:p>
          <a:p>
            <a:pPr marL="323850" lvl="1" indent="-161925">
              <a:lnSpc>
                <a:spcPts val="2100"/>
              </a:lnSpc>
              <a:buFont typeface="Arial"/>
              <a:buChar char="•"/>
            </a:pPr>
            <a:r>
              <a:rPr lang="en-US" sz="1400" dirty="0">
                <a:solidFill>
                  <a:srgbClr val="FFFFFF"/>
                </a:solidFill>
                <a:latin typeface="Interstate Light" pitchFamily="50" charset="0"/>
              </a:rPr>
              <a:t>Approving and monitoring financial and other reporting</a:t>
            </a:r>
          </a:p>
          <a:p>
            <a:pPr marL="323850" lvl="1" indent="-161925">
              <a:lnSpc>
                <a:spcPts val="2100"/>
              </a:lnSpc>
              <a:buFont typeface="Arial"/>
              <a:buChar char="•"/>
            </a:pPr>
            <a:r>
              <a:rPr lang="en-US" sz="1400" dirty="0">
                <a:solidFill>
                  <a:srgbClr val="FFFFFF"/>
                </a:solidFill>
                <a:latin typeface="Interstate Light" pitchFamily="50" charset="0"/>
              </a:rPr>
              <a:t>Board appointments, removals, and succession planning.</a:t>
            </a:r>
          </a:p>
        </p:txBody>
      </p:sp>
      <p:sp>
        <p:nvSpPr>
          <p:cNvPr id="5" name="TextBox 5"/>
          <p:cNvSpPr txBox="1"/>
          <p:nvPr/>
        </p:nvSpPr>
        <p:spPr>
          <a:xfrm>
            <a:off x="5633115" y="1212889"/>
            <a:ext cx="4884591" cy="4304705"/>
          </a:xfrm>
          <a:prstGeom prst="rect">
            <a:avLst/>
          </a:prstGeom>
        </p:spPr>
        <p:txBody>
          <a:bodyPr lIns="0" tIns="0" rIns="0" bIns="0" rtlCol="0" anchor="t">
            <a:spAutoFit/>
          </a:bodyPr>
          <a:lstStyle/>
          <a:p>
            <a:pPr>
              <a:lnSpc>
                <a:spcPts val="2239"/>
              </a:lnSpc>
            </a:pPr>
            <a:r>
              <a:rPr lang="en-US" sz="1599" dirty="0">
                <a:solidFill>
                  <a:srgbClr val="FFFFFF"/>
                </a:solidFill>
                <a:latin typeface="Interstate" pitchFamily="50" charset="0"/>
              </a:rPr>
              <a:t>Directors' Responsibilities under the Companies Act 2008:</a:t>
            </a:r>
          </a:p>
          <a:p>
            <a:pPr>
              <a:lnSpc>
                <a:spcPts val="2100"/>
              </a:lnSpc>
            </a:pPr>
            <a:endParaRPr lang="en-US" sz="1400" dirty="0">
              <a:solidFill>
                <a:srgbClr val="FFFFFF"/>
              </a:solidFill>
              <a:latin typeface="Interstate Light" pitchFamily="50" charset="0"/>
            </a:endParaRPr>
          </a:p>
          <a:p>
            <a:pPr>
              <a:lnSpc>
                <a:spcPts val="2100"/>
              </a:lnSpc>
            </a:pPr>
            <a:r>
              <a:rPr lang="en-US" sz="1400" dirty="0">
                <a:solidFill>
                  <a:srgbClr val="FFFFFF"/>
                </a:solidFill>
                <a:latin typeface="Interstate Light" pitchFamily="50" charset="0"/>
              </a:rPr>
              <a:t>Disclose any conflict of interest</a:t>
            </a:r>
          </a:p>
          <a:p>
            <a:pPr>
              <a:lnSpc>
                <a:spcPts val="2100"/>
              </a:lnSpc>
            </a:pPr>
            <a:r>
              <a:rPr lang="en-US" sz="1400" dirty="0">
                <a:solidFill>
                  <a:srgbClr val="FFFFFF"/>
                </a:solidFill>
                <a:latin typeface="Interstate Light" pitchFamily="50" charset="0"/>
              </a:rPr>
              <a:t>Use their position and information for the company's benefit</a:t>
            </a:r>
          </a:p>
          <a:p>
            <a:pPr>
              <a:lnSpc>
                <a:spcPts val="2100"/>
              </a:lnSpc>
            </a:pPr>
            <a:r>
              <a:rPr lang="en-US" sz="1400" dirty="0">
                <a:solidFill>
                  <a:srgbClr val="FFFFFF"/>
                </a:solidFill>
                <a:latin typeface="Interstate Light" pitchFamily="50" charset="0"/>
              </a:rPr>
              <a:t>Perform duties in good faith, in the best interest of the company, and with care, skill, and diligence</a:t>
            </a:r>
          </a:p>
          <a:p>
            <a:pPr>
              <a:lnSpc>
                <a:spcPts val="2100"/>
              </a:lnSpc>
            </a:pPr>
            <a:r>
              <a:rPr lang="en-US" sz="1400" dirty="0">
                <a:solidFill>
                  <a:srgbClr val="FFFFFF"/>
                </a:solidFill>
                <a:latin typeface="Interstate Light" pitchFamily="50" charset="0"/>
              </a:rPr>
              <a:t>Comply with the Act and the company's memorandum of incorporation</a:t>
            </a:r>
          </a:p>
          <a:p>
            <a:pPr>
              <a:lnSpc>
                <a:spcPts val="2100"/>
              </a:lnSpc>
            </a:pPr>
            <a:r>
              <a:rPr lang="en-US" sz="1400" dirty="0">
                <a:solidFill>
                  <a:srgbClr val="FFFFFF"/>
                </a:solidFill>
                <a:latin typeface="Interstate Light" pitchFamily="50" charset="0"/>
              </a:rPr>
              <a:t>Manage the business affairs of the company without trading recklessly or under insolvent conditions</a:t>
            </a:r>
          </a:p>
          <a:p>
            <a:pPr>
              <a:lnSpc>
                <a:spcPts val="2100"/>
              </a:lnSpc>
            </a:pPr>
            <a:r>
              <a:rPr lang="en-US" sz="1400" dirty="0">
                <a:solidFill>
                  <a:srgbClr val="FFFFFF"/>
                </a:solidFill>
                <a:latin typeface="Interstate Light" pitchFamily="50" charset="0"/>
              </a:rPr>
              <a:t>Appoint board committees, audit committees, and a company secretary (in certain instances)</a:t>
            </a:r>
          </a:p>
          <a:p>
            <a:pPr>
              <a:lnSpc>
                <a:spcPts val="2100"/>
              </a:lnSpc>
            </a:pPr>
            <a:r>
              <a:rPr lang="en-US" sz="1400" dirty="0">
                <a:solidFill>
                  <a:srgbClr val="FFFFFF"/>
                </a:solidFill>
                <a:latin typeface="Interstate Light" pitchFamily="50" charset="0"/>
              </a:rPr>
              <a:t>Call and convening shareholders’ meetings and directors' meetings</a:t>
            </a:r>
          </a:p>
          <a:p>
            <a:pPr>
              <a:lnSpc>
                <a:spcPts val="2100"/>
              </a:lnSpc>
            </a:pPr>
            <a:r>
              <a:rPr lang="en-US" sz="1400" dirty="0">
                <a:solidFill>
                  <a:srgbClr val="FFFFFF"/>
                </a:solidFill>
                <a:latin typeface="Interstate Light" pitchFamily="50" charset="0"/>
              </a:rPr>
              <a:t>Keep company records and accounting records</a:t>
            </a:r>
          </a:p>
        </p:txBody>
      </p:sp>
      <p:pic>
        <p:nvPicPr>
          <p:cNvPr id="6" name="Picture 5" descr="A black background with white text&#10;&#10;Description automatically generated">
            <a:extLst>
              <a:ext uri="{FF2B5EF4-FFF2-40B4-BE49-F238E27FC236}">
                <a16:creationId xmlns:a16="http://schemas.microsoft.com/office/drawing/2014/main" id="{040F28A1-3A97-31E6-DEF9-3CC6C4C23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10554" y="5583897"/>
            <a:ext cx="954745" cy="4362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5"/>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TextBox 4"/>
          <p:cNvSpPr txBox="1"/>
          <p:nvPr/>
        </p:nvSpPr>
        <p:spPr>
          <a:xfrm>
            <a:off x="2394500" y="446433"/>
            <a:ext cx="6457399" cy="417037"/>
          </a:xfrm>
          <a:prstGeom prst="rect">
            <a:avLst/>
          </a:prstGeom>
        </p:spPr>
        <p:txBody>
          <a:bodyPr wrap="square" lIns="0" tIns="0" rIns="0" bIns="0" rtlCol="0" anchor="t">
            <a:spAutoFit/>
          </a:bodyPr>
          <a:lstStyle/>
          <a:p>
            <a:pPr>
              <a:lnSpc>
                <a:spcPts val="3098"/>
              </a:lnSpc>
            </a:pPr>
            <a:r>
              <a:rPr lang="en-US" sz="4400">
                <a:solidFill>
                  <a:srgbClr val="FFFFFF"/>
                </a:solidFill>
                <a:latin typeface="Interstate Black Cond" pitchFamily="50" charset="0"/>
              </a:rPr>
              <a:t>Obligations of Shareholders</a:t>
            </a:r>
          </a:p>
        </p:txBody>
      </p:sp>
      <p:sp>
        <p:nvSpPr>
          <p:cNvPr id="7" name="Oval 6">
            <a:extLst>
              <a:ext uri="{FF2B5EF4-FFF2-40B4-BE49-F238E27FC236}">
                <a16:creationId xmlns:a16="http://schemas.microsoft.com/office/drawing/2014/main" id="{DE204C5B-CBE8-25A3-CC49-48F58C1992B1}"/>
              </a:ext>
            </a:extLst>
          </p:cNvPr>
          <p:cNvSpPr/>
          <p:nvPr/>
        </p:nvSpPr>
        <p:spPr>
          <a:xfrm>
            <a:off x="460504" y="2289113"/>
            <a:ext cx="546100"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Interstate Light" pitchFamily="50" charset="0"/>
            </a:endParaRPr>
          </a:p>
        </p:txBody>
      </p:sp>
      <p:sp>
        <p:nvSpPr>
          <p:cNvPr id="8" name="TextBox 7">
            <a:extLst>
              <a:ext uri="{FF2B5EF4-FFF2-40B4-BE49-F238E27FC236}">
                <a16:creationId xmlns:a16="http://schemas.microsoft.com/office/drawing/2014/main" id="{10584B6C-33B5-6B33-79ED-075E0272AEED}"/>
              </a:ext>
            </a:extLst>
          </p:cNvPr>
          <p:cNvSpPr txBox="1"/>
          <p:nvPr/>
        </p:nvSpPr>
        <p:spPr>
          <a:xfrm>
            <a:off x="569694" y="2488871"/>
            <a:ext cx="2225314" cy="1754326"/>
          </a:xfrm>
          <a:prstGeom prst="rect">
            <a:avLst/>
          </a:prstGeom>
          <a:noFill/>
        </p:spPr>
        <p:txBody>
          <a:bodyPr wrap="square" rtlCol="0">
            <a:spAutoFit/>
          </a:bodyPr>
          <a:lstStyle/>
          <a:p>
            <a:r>
              <a:rPr lang="en-US" sz="1200" b="1">
                <a:solidFill>
                  <a:schemeClr val="bg1"/>
                </a:solidFill>
                <a:latin typeface="Interstate" pitchFamily="50" charset="0"/>
              </a:rPr>
              <a:t>Attending meetings:</a:t>
            </a:r>
          </a:p>
          <a:p>
            <a:endParaRPr lang="en-US" sz="1200" b="1">
              <a:solidFill>
                <a:schemeClr val="bg1"/>
              </a:solidFill>
              <a:latin typeface="Interstate Light" pitchFamily="50" charset="0"/>
            </a:endParaRPr>
          </a:p>
          <a:p>
            <a:r>
              <a:rPr lang="en-US" sz="1200">
                <a:solidFill>
                  <a:schemeClr val="bg1"/>
                </a:solidFill>
                <a:latin typeface="Interstate Light" pitchFamily="50" charset="0"/>
              </a:rPr>
              <a:t>Shareholders are expected to attend general meetings of the company to participate in decision-making processes and stay informed about the company's affairs and performance.</a:t>
            </a:r>
          </a:p>
        </p:txBody>
      </p:sp>
      <p:sp>
        <p:nvSpPr>
          <p:cNvPr id="11" name="Oval 10">
            <a:extLst>
              <a:ext uri="{FF2B5EF4-FFF2-40B4-BE49-F238E27FC236}">
                <a16:creationId xmlns:a16="http://schemas.microsoft.com/office/drawing/2014/main" id="{DFEC6152-5938-8B75-2670-F4B2CC6C8282}"/>
              </a:ext>
            </a:extLst>
          </p:cNvPr>
          <p:cNvSpPr/>
          <p:nvPr/>
        </p:nvSpPr>
        <p:spPr>
          <a:xfrm>
            <a:off x="3502315" y="2224099"/>
            <a:ext cx="546100"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Interstate Light" pitchFamily="50" charset="0"/>
            </a:endParaRPr>
          </a:p>
        </p:txBody>
      </p:sp>
      <p:sp>
        <p:nvSpPr>
          <p:cNvPr id="9" name="TextBox 8">
            <a:extLst>
              <a:ext uri="{FF2B5EF4-FFF2-40B4-BE49-F238E27FC236}">
                <a16:creationId xmlns:a16="http://schemas.microsoft.com/office/drawing/2014/main" id="{4012B358-1E89-CAF7-D962-B4459C568D73}"/>
              </a:ext>
            </a:extLst>
          </p:cNvPr>
          <p:cNvSpPr txBox="1"/>
          <p:nvPr/>
        </p:nvSpPr>
        <p:spPr>
          <a:xfrm>
            <a:off x="3640026" y="2432050"/>
            <a:ext cx="3135952" cy="2308324"/>
          </a:xfrm>
          <a:prstGeom prst="rect">
            <a:avLst/>
          </a:prstGeom>
          <a:noFill/>
        </p:spPr>
        <p:txBody>
          <a:bodyPr wrap="square" rtlCol="0">
            <a:spAutoFit/>
          </a:bodyPr>
          <a:lstStyle/>
          <a:p>
            <a:r>
              <a:rPr lang="en-US" sz="1200" b="1">
                <a:solidFill>
                  <a:schemeClr val="bg1"/>
                </a:solidFill>
                <a:latin typeface="Interstate" pitchFamily="50" charset="0"/>
              </a:rPr>
              <a:t>Exercising voting rights:</a:t>
            </a:r>
          </a:p>
          <a:p>
            <a:endParaRPr lang="en-US" sz="1200" b="1">
              <a:solidFill>
                <a:schemeClr val="bg1"/>
              </a:solidFill>
              <a:latin typeface="Interstate Light" pitchFamily="50" charset="0"/>
            </a:endParaRPr>
          </a:p>
          <a:p>
            <a:r>
              <a:rPr lang="en-US" sz="1200">
                <a:solidFill>
                  <a:schemeClr val="bg1"/>
                </a:solidFill>
                <a:latin typeface="Interstate Light" pitchFamily="50" charset="0"/>
              </a:rPr>
              <a:t>Shareholders have the right to vote on significant matters affecting the company, such as electing directors or approving major corporate actions. They should actively exercise their voting rights to influence the company's direction. Voting rights are generally attached to the shares held by the shareholder, subject to any rights and restrictions specific to the class of shares</a:t>
            </a:r>
          </a:p>
        </p:txBody>
      </p:sp>
      <p:sp>
        <p:nvSpPr>
          <p:cNvPr id="12" name="Oval 11">
            <a:extLst>
              <a:ext uri="{FF2B5EF4-FFF2-40B4-BE49-F238E27FC236}">
                <a16:creationId xmlns:a16="http://schemas.microsoft.com/office/drawing/2014/main" id="{73C3111D-1D04-CB75-AA61-69B94AC2EC8A}"/>
              </a:ext>
            </a:extLst>
          </p:cNvPr>
          <p:cNvSpPr/>
          <p:nvPr/>
        </p:nvSpPr>
        <p:spPr>
          <a:xfrm>
            <a:off x="7357886" y="2211887"/>
            <a:ext cx="546100"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Interstate Light" pitchFamily="50" charset="0"/>
            </a:endParaRPr>
          </a:p>
        </p:txBody>
      </p:sp>
      <p:sp>
        <p:nvSpPr>
          <p:cNvPr id="10" name="TextBox 9">
            <a:extLst>
              <a:ext uri="{FF2B5EF4-FFF2-40B4-BE49-F238E27FC236}">
                <a16:creationId xmlns:a16="http://schemas.microsoft.com/office/drawing/2014/main" id="{4C222D20-5D39-5349-1BE9-74C2BA9B969D}"/>
              </a:ext>
            </a:extLst>
          </p:cNvPr>
          <p:cNvSpPr txBox="1"/>
          <p:nvPr/>
        </p:nvSpPr>
        <p:spPr>
          <a:xfrm>
            <a:off x="7488160" y="2432050"/>
            <a:ext cx="2727477" cy="2677656"/>
          </a:xfrm>
          <a:prstGeom prst="rect">
            <a:avLst/>
          </a:prstGeom>
          <a:noFill/>
        </p:spPr>
        <p:txBody>
          <a:bodyPr wrap="square" rtlCol="0">
            <a:spAutoFit/>
          </a:bodyPr>
          <a:lstStyle/>
          <a:p>
            <a:r>
              <a:rPr lang="en-US" sz="1200" b="1">
                <a:solidFill>
                  <a:schemeClr val="bg1"/>
                </a:solidFill>
                <a:latin typeface="Interstate" pitchFamily="50" charset="0"/>
              </a:rPr>
              <a:t>Complying with reporting requirements:</a:t>
            </a:r>
          </a:p>
          <a:p>
            <a:endParaRPr lang="en-US" sz="1200" b="1">
              <a:solidFill>
                <a:schemeClr val="bg1"/>
              </a:solidFill>
              <a:latin typeface="Interstate Light" pitchFamily="50" charset="0"/>
            </a:endParaRPr>
          </a:p>
          <a:p>
            <a:r>
              <a:rPr lang="en-US" sz="1200">
                <a:solidFill>
                  <a:schemeClr val="bg1"/>
                </a:solidFill>
                <a:latin typeface="Interstate Light" pitchFamily="50" charset="0"/>
              </a:rPr>
              <a:t>Shareholders are obligated to comply with reporting obligations, which may include disclosing their shareholdings and interests in the company. These reporting requirements are typically governed by the Companies Act of South Africa and any rules specified in the company's Memorandum of Incorporation (MOI) or other governing documents.</a:t>
            </a:r>
          </a:p>
        </p:txBody>
      </p:sp>
      <p:pic>
        <p:nvPicPr>
          <p:cNvPr id="3" name="Picture 2" descr="A black background with white text&#10;&#10;Description automatically generated">
            <a:extLst>
              <a:ext uri="{FF2B5EF4-FFF2-40B4-BE49-F238E27FC236}">
                <a16:creationId xmlns:a16="http://schemas.microsoft.com/office/drawing/2014/main" id="{979C8F3B-6015-01A4-B48F-814EFB116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658799" y="5546517"/>
            <a:ext cx="954745" cy="4362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5"/>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TextBox 4"/>
          <p:cNvSpPr txBox="1"/>
          <p:nvPr/>
        </p:nvSpPr>
        <p:spPr>
          <a:xfrm>
            <a:off x="2134924" y="455788"/>
            <a:ext cx="7953003"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Understanding Legally binding contracts</a:t>
            </a:r>
          </a:p>
        </p:txBody>
      </p:sp>
      <p:sp>
        <p:nvSpPr>
          <p:cNvPr id="5" name="TextBox 4">
            <a:extLst>
              <a:ext uri="{FF2B5EF4-FFF2-40B4-BE49-F238E27FC236}">
                <a16:creationId xmlns:a16="http://schemas.microsoft.com/office/drawing/2014/main" id="{BBA0A67E-94FE-561E-2C89-90FCF1DF52CD}"/>
              </a:ext>
            </a:extLst>
          </p:cNvPr>
          <p:cNvSpPr txBox="1"/>
          <p:nvPr/>
        </p:nvSpPr>
        <p:spPr>
          <a:xfrm>
            <a:off x="369033" y="1905132"/>
            <a:ext cx="4672867" cy="2769989"/>
          </a:xfrm>
          <a:prstGeom prst="rect">
            <a:avLst/>
          </a:prstGeom>
          <a:noFill/>
        </p:spPr>
        <p:txBody>
          <a:bodyPr wrap="square" rtlCol="0">
            <a:spAutoFit/>
          </a:bodyPr>
          <a:lstStyle/>
          <a:p>
            <a:r>
              <a:rPr lang="en-US" sz="1400">
                <a:solidFill>
                  <a:schemeClr val="bg1"/>
                </a:solidFill>
                <a:latin typeface="Interstate Black Cond" pitchFamily="50" charset="0"/>
              </a:rPr>
              <a:t>In the context of South African contract law, a legally binding contract is formed when the following essential elements are present:</a:t>
            </a:r>
          </a:p>
          <a:p>
            <a:endParaRPr lang="en-US" sz="1200">
              <a:solidFill>
                <a:schemeClr val="bg1"/>
              </a:solidFill>
              <a:latin typeface="League Spartan" pitchFamily="2" charset="77"/>
            </a:endParaRPr>
          </a:p>
          <a:p>
            <a:endParaRPr lang="en-US" sz="1200">
              <a:solidFill>
                <a:schemeClr val="bg1"/>
              </a:solidFill>
              <a:latin typeface="League Spartan" pitchFamily="2" charset="77"/>
            </a:endParaRPr>
          </a:p>
          <a:p>
            <a:pPr marL="342900" indent="-342900">
              <a:buFont typeface="+mj-lt"/>
              <a:buAutoNum type="arabicPeriod"/>
            </a:pPr>
            <a:r>
              <a:rPr lang="en-US" sz="1200">
                <a:solidFill>
                  <a:schemeClr val="bg1"/>
                </a:solidFill>
                <a:latin typeface="Interstate Light" pitchFamily="50" charset="0"/>
              </a:rPr>
              <a:t>Offer: An offer is a specific and definite proposal made by one party to another, expressing an intention to enter into a legal agreement.</a:t>
            </a:r>
          </a:p>
          <a:p>
            <a:pPr marL="342900" indent="-342900">
              <a:buFont typeface="+mj-lt"/>
              <a:buAutoNum type="arabicPeriod"/>
            </a:pPr>
            <a:r>
              <a:rPr lang="en-US" sz="1200">
                <a:solidFill>
                  <a:schemeClr val="bg1"/>
                </a:solidFill>
                <a:latin typeface="Interstate Light" pitchFamily="50" charset="0"/>
              </a:rPr>
              <a:t>Acceptance: The agreement by the other party to the terms of the offer. It must mirror the terms of the offer and be communicated to the offeror.</a:t>
            </a:r>
          </a:p>
          <a:p>
            <a:pPr marL="342900" indent="-342900">
              <a:buFont typeface="+mj-lt"/>
              <a:buAutoNum type="arabicPeriod"/>
            </a:pPr>
            <a:r>
              <a:rPr lang="en-US" sz="1200">
                <a:solidFill>
                  <a:schemeClr val="bg1"/>
                </a:solidFill>
                <a:latin typeface="Interstate Light" pitchFamily="50" charset="0"/>
              </a:rPr>
              <a:t>Meeting of the Minds: There must be an agreement between the parties regarding the terms of the contract, including the scope, obligations, and benefits of the agreement.</a:t>
            </a:r>
          </a:p>
        </p:txBody>
      </p:sp>
      <p:sp>
        <p:nvSpPr>
          <p:cNvPr id="6" name="TextBox 5">
            <a:extLst>
              <a:ext uri="{FF2B5EF4-FFF2-40B4-BE49-F238E27FC236}">
                <a16:creationId xmlns:a16="http://schemas.microsoft.com/office/drawing/2014/main" id="{20D60718-1D27-A7E6-D4BB-8761455FF345}"/>
              </a:ext>
            </a:extLst>
          </p:cNvPr>
          <p:cNvSpPr txBox="1"/>
          <p:nvPr/>
        </p:nvSpPr>
        <p:spPr>
          <a:xfrm>
            <a:off x="5651500" y="2920795"/>
            <a:ext cx="4672867" cy="1754326"/>
          </a:xfrm>
          <a:prstGeom prst="rect">
            <a:avLst/>
          </a:prstGeom>
          <a:noFill/>
        </p:spPr>
        <p:txBody>
          <a:bodyPr wrap="square" rtlCol="0">
            <a:spAutoFit/>
          </a:bodyPr>
          <a:lstStyle/>
          <a:p>
            <a:pPr marL="342900" indent="-342900">
              <a:buFont typeface="+mj-lt"/>
              <a:buAutoNum type="arabicPeriod" startAt="4"/>
            </a:pPr>
            <a:r>
              <a:rPr lang="en-US" sz="1200">
                <a:solidFill>
                  <a:schemeClr val="bg1"/>
                </a:solidFill>
                <a:latin typeface="Interstate Light" pitchFamily="50" charset="0"/>
              </a:rPr>
              <a:t>Consideration: Consideration refers to something of value exchanged between the parties. It can be a promise, an act, or a forbearance. Consideration must have legal and sufficient value and is necessary to create a binding contract.</a:t>
            </a:r>
          </a:p>
          <a:p>
            <a:pPr marL="342900" indent="-342900">
              <a:buFont typeface="+mj-lt"/>
              <a:buAutoNum type="arabicPeriod" startAt="4"/>
            </a:pPr>
            <a:r>
              <a:rPr lang="en-US" sz="1200">
                <a:solidFill>
                  <a:schemeClr val="bg1"/>
                </a:solidFill>
                <a:latin typeface="Interstate Light" pitchFamily="50" charset="0"/>
              </a:rPr>
              <a:t>Capacity: The parties entering into the contract must have the legal capacity to do so. They must be of sound mind and not be minors or individuals with limited capacity.</a:t>
            </a:r>
          </a:p>
          <a:p>
            <a:pPr marL="342900" indent="-342900">
              <a:buFont typeface="+mj-lt"/>
              <a:buAutoNum type="arabicPeriod" startAt="4"/>
            </a:pPr>
            <a:r>
              <a:rPr lang="en-US" sz="1200">
                <a:solidFill>
                  <a:schemeClr val="bg1"/>
                </a:solidFill>
                <a:latin typeface="Interstate Light" pitchFamily="50" charset="0"/>
              </a:rPr>
              <a:t>Legality: The contract's purpose and the activities involved must be legal and not prohibited by law.</a:t>
            </a:r>
          </a:p>
        </p:txBody>
      </p:sp>
      <p:pic>
        <p:nvPicPr>
          <p:cNvPr id="3" name="Picture 2" descr="A black background with white text&#10;&#10;Description automatically generated">
            <a:extLst>
              <a:ext uri="{FF2B5EF4-FFF2-40B4-BE49-F238E27FC236}">
                <a16:creationId xmlns:a16="http://schemas.microsoft.com/office/drawing/2014/main" id="{02DAAA04-43B9-FA37-44B2-6743E5BA3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812032" y="5659147"/>
            <a:ext cx="881368" cy="40274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5" name="TextBox 5"/>
          <p:cNvSpPr txBox="1"/>
          <p:nvPr/>
        </p:nvSpPr>
        <p:spPr>
          <a:xfrm>
            <a:off x="1917700" y="450850"/>
            <a:ext cx="8924744" cy="396904"/>
          </a:xfrm>
          <a:prstGeom prst="rect">
            <a:avLst/>
          </a:prstGeom>
        </p:spPr>
        <p:txBody>
          <a:bodyPr wrap="square" lIns="0" tIns="0" rIns="0" bIns="0" rtlCol="0" anchor="t">
            <a:spAutoFit/>
          </a:bodyPr>
          <a:lstStyle/>
          <a:p>
            <a:pPr>
              <a:lnSpc>
                <a:spcPts val="2960"/>
              </a:lnSpc>
            </a:pPr>
            <a:r>
              <a:rPr lang="en-US" sz="3200" dirty="0">
                <a:solidFill>
                  <a:srgbClr val="FFFFFF"/>
                </a:solidFill>
                <a:latin typeface="Interstate Black Cond" pitchFamily="50" charset="0"/>
              </a:rPr>
              <a:t>Walkthrough of a Typical Financing Loan Agreement</a:t>
            </a:r>
          </a:p>
        </p:txBody>
      </p:sp>
      <p:sp>
        <p:nvSpPr>
          <p:cNvPr id="6" name="TextBox 5">
            <a:extLst>
              <a:ext uri="{FF2B5EF4-FFF2-40B4-BE49-F238E27FC236}">
                <a16:creationId xmlns:a16="http://schemas.microsoft.com/office/drawing/2014/main" id="{E4A47FF0-79AC-6CD3-D4B2-3EAD23A5DF23}"/>
              </a:ext>
            </a:extLst>
          </p:cNvPr>
          <p:cNvSpPr txBox="1"/>
          <p:nvPr/>
        </p:nvSpPr>
        <p:spPr>
          <a:xfrm>
            <a:off x="111679" y="1845497"/>
            <a:ext cx="3674390" cy="3600986"/>
          </a:xfrm>
          <a:prstGeom prst="rect">
            <a:avLst/>
          </a:prstGeom>
          <a:noFill/>
        </p:spPr>
        <p:txBody>
          <a:bodyPr wrap="square" rtlCol="0">
            <a:spAutoFit/>
          </a:bodyPr>
          <a:lstStyle/>
          <a:p>
            <a:r>
              <a:rPr lang="en-US" sz="1200" b="1">
                <a:solidFill>
                  <a:schemeClr val="bg1"/>
                </a:solidFill>
                <a:latin typeface="Interstate Light" pitchFamily="50" charset="0"/>
              </a:rPr>
              <a:t>Loan Amount and Purpose: </a:t>
            </a:r>
            <a:r>
              <a:rPr lang="en-US" sz="1200">
                <a:solidFill>
                  <a:schemeClr val="bg1"/>
                </a:solidFill>
                <a:latin typeface="Interstate Light" pitchFamily="50" charset="0"/>
              </a:rPr>
              <a:t>The agreement specifies the amount of the loan and the intended purpose for which the funds will be used.</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Interest Rate: </a:t>
            </a:r>
            <a:r>
              <a:rPr lang="en-US" sz="1200">
                <a:solidFill>
                  <a:schemeClr val="bg1"/>
                </a:solidFill>
                <a:latin typeface="Interstate Light" pitchFamily="50" charset="0"/>
              </a:rPr>
              <a:t>It outlines the interest rate at which the loan will be charged, which determines the cost of borrowing for the borrower.</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Repayment Terms: </a:t>
            </a:r>
            <a:r>
              <a:rPr lang="en-US" sz="1200">
                <a:solidFill>
                  <a:schemeClr val="bg1"/>
                </a:solidFill>
                <a:latin typeface="Interstate Light" pitchFamily="50" charset="0"/>
              </a:rPr>
              <a:t>This section details the repayment schedule, including the frequency of payments, the duration of the loan, and any specific terms regarding early repayment or prepayment penalties.</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Security: </a:t>
            </a:r>
            <a:r>
              <a:rPr lang="en-US" sz="1200">
                <a:solidFill>
                  <a:schemeClr val="bg1"/>
                </a:solidFill>
                <a:latin typeface="Interstate Light" pitchFamily="50" charset="0"/>
              </a:rPr>
              <a:t>If applicable, the agreement may require the borrower to give security to secure the loan. This can include assets such as property, equipment, or inventory, which can be seized by the lender in case of default.</a:t>
            </a:r>
          </a:p>
        </p:txBody>
      </p:sp>
      <p:sp>
        <p:nvSpPr>
          <p:cNvPr id="7" name="TextBox 6">
            <a:extLst>
              <a:ext uri="{FF2B5EF4-FFF2-40B4-BE49-F238E27FC236}">
                <a16:creationId xmlns:a16="http://schemas.microsoft.com/office/drawing/2014/main" id="{7BD89A3A-D00A-7508-47A4-D48F39B206B2}"/>
              </a:ext>
            </a:extLst>
          </p:cNvPr>
          <p:cNvSpPr txBox="1"/>
          <p:nvPr/>
        </p:nvSpPr>
        <p:spPr>
          <a:xfrm>
            <a:off x="4063747" y="1859161"/>
            <a:ext cx="3534906" cy="4524315"/>
          </a:xfrm>
          <a:prstGeom prst="rect">
            <a:avLst/>
          </a:prstGeom>
          <a:noFill/>
        </p:spPr>
        <p:txBody>
          <a:bodyPr wrap="square" rtlCol="0">
            <a:spAutoFit/>
          </a:bodyPr>
          <a:lstStyle/>
          <a:p>
            <a:r>
              <a:rPr lang="en-US" sz="1200" b="1">
                <a:solidFill>
                  <a:schemeClr val="bg1"/>
                </a:solidFill>
                <a:latin typeface="Interstate Light" pitchFamily="50" charset="0"/>
              </a:rPr>
              <a:t>Events of Default: </a:t>
            </a:r>
            <a:r>
              <a:rPr lang="en-US" sz="1200">
                <a:solidFill>
                  <a:schemeClr val="bg1"/>
                </a:solidFill>
                <a:latin typeface="Interstate Light" pitchFamily="50" charset="0"/>
              </a:rPr>
              <a:t>The agreement defines the events or conditions that would constitute a default by the borrower, such as failure to make timely payments, breach of other obligations, or financial distress. It specifies the consequences of default, which may include penalties, acceleration of the loan, or legal action.</a:t>
            </a:r>
          </a:p>
          <a:p>
            <a:endParaRPr lang="en-US" sz="1200" b="1">
              <a:solidFill>
                <a:schemeClr val="bg1"/>
              </a:solidFill>
              <a:latin typeface="Interstate Light" pitchFamily="50" charset="0"/>
            </a:endParaRPr>
          </a:p>
          <a:p>
            <a:r>
              <a:rPr lang="en-US" sz="1200" b="1">
                <a:solidFill>
                  <a:schemeClr val="bg1"/>
                </a:solidFill>
                <a:latin typeface="Interstate Light" pitchFamily="50" charset="0"/>
              </a:rPr>
              <a:t>Representations and Warranties: </a:t>
            </a:r>
            <a:r>
              <a:rPr lang="en-US" sz="1200">
                <a:solidFill>
                  <a:schemeClr val="bg1"/>
                </a:solidFill>
                <a:latin typeface="Interstate Light" pitchFamily="50" charset="0"/>
              </a:rPr>
              <a:t>The borrower typically makes certain representations and warranties about its legal and financial standing, ensuring that the information provided is accurate and complete.</a:t>
            </a:r>
          </a:p>
          <a:p>
            <a:endParaRPr lang="en-US" sz="1200" b="1">
              <a:solidFill>
                <a:schemeClr val="bg1"/>
              </a:solidFill>
              <a:latin typeface="Interstate Light" pitchFamily="50" charset="0"/>
            </a:endParaRPr>
          </a:p>
          <a:p>
            <a:r>
              <a:rPr lang="en-US" sz="1200" b="1">
                <a:solidFill>
                  <a:schemeClr val="bg1"/>
                </a:solidFill>
                <a:latin typeface="Interstate Light" pitchFamily="50" charset="0"/>
              </a:rPr>
              <a:t>Covenants: </a:t>
            </a:r>
            <a:r>
              <a:rPr lang="en-US" sz="1200">
                <a:solidFill>
                  <a:schemeClr val="bg1"/>
                </a:solidFill>
                <a:latin typeface="Interstate Light" pitchFamily="50" charset="0"/>
              </a:rPr>
              <a:t>The agreement may include covenants, which are specific obligations or restrictions that the borrower must comply with during the term of the loan. These can include financial reporting requirements, limitations on additional borrowing, or restrictions on business activities.</a:t>
            </a:r>
          </a:p>
          <a:p>
            <a:endParaRPr lang="en-US" sz="1200" b="1">
              <a:solidFill>
                <a:schemeClr val="bg1"/>
              </a:solidFill>
              <a:latin typeface="Interstate Light" pitchFamily="50" charset="0"/>
            </a:endParaRPr>
          </a:p>
          <a:p>
            <a:endParaRPr lang="en-US" sz="1200" b="1">
              <a:solidFill>
                <a:schemeClr val="bg1"/>
              </a:solidFill>
              <a:latin typeface="Interstate Light" pitchFamily="50" charset="0"/>
            </a:endParaRPr>
          </a:p>
          <a:p>
            <a:endParaRPr lang="en-US" sz="1200" b="1">
              <a:solidFill>
                <a:schemeClr val="bg1"/>
              </a:solidFill>
              <a:latin typeface="Interstate Light" pitchFamily="50" charset="0"/>
            </a:endParaRPr>
          </a:p>
        </p:txBody>
      </p:sp>
      <p:sp>
        <p:nvSpPr>
          <p:cNvPr id="8" name="TextBox 7">
            <a:extLst>
              <a:ext uri="{FF2B5EF4-FFF2-40B4-BE49-F238E27FC236}">
                <a16:creationId xmlns:a16="http://schemas.microsoft.com/office/drawing/2014/main" id="{82563534-EAB8-A886-04E7-A3D191C16F46}"/>
              </a:ext>
            </a:extLst>
          </p:cNvPr>
          <p:cNvSpPr txBox="1"/>
          <p:nvPr/>
        </p:nvSpPr>
        <p:spPr>
          <a:xfrm>
            <a:off x="7789221" y="1998788"/>
            <a:ext cx="2535502" cy="1569660"/>
          </a:xfrm>
          <a:prstGeom prst="rect">
            <a:avLst/>
          </a:prstGeom>
          <a:noFill/>
        </p:spPr>
        <p:txBody>
          <a:bodyPr wrap="square" rtlCol="0">
            <a:spAutoFit/>
          </a:bodyPr>
          <a:lstStyle/>
          <a:p>
            <a:r>
              <a:rPr lang="en-US" sz="1200" b="1">
                <a:solidFill>
                  <a:schemeClr val="bg1"/>
                </a:solidFill>
                <a:latin typeface="Interstate Light" pitchFamily="50" charset="0"/>
              </a:rPr>
              <a:t>Governing Law and Jurisdiction: </a:t>
            </a:r>
            <a:r>
              <a:rPr lang="en-US" sz="1200">
                <a:solidFill>
                  <a:schemeClr val="bg1"/>
                </a:solidFill>
                <a:latin typeface="Interstate Light" pitchFamily="50" charset="0"/>
              </a:rPr>
              <a:t>The agreement specifies the governing law (South African law in most of your cases) and the jurisdiction in which any disputes arising from the agreement will be resolved.</a:t>
            </a:r>
          </a:p>
          <a:p>
            <a:endParaRPr lang="en-US" sz="1200" b="1">
              <a:solidFill>
                <a:schemeClr val="bg1"/>
              </a:solidFill>
              <a:latin typeface="Interstate Light" pitchFamily="50" charset="0"/>
            </a:endParaRPr>
          </a:p>
        </p:txBody>
      </p:sp>
      <p:sp>
        <p:nvSpPr>
          <p:cNvPr id="9" name="Google Shape;168;p26">
            <a:extLst>
              <a:ext uri="{FF2B5EF4-FFF2-40B4-BE49-F238E27FC236}">
                <a16:creationId xmlns:a16="http://schemas.microsoft.com/office/drawing/2014/main" id="{B5DAC123-A3E8-DCAE-CD36-38D16C5A0B4B}"/>
              </a:ext>
            </a:extLst>
          </p:cNvPr>
          <p:cNvSpPr txBox="1"/>
          <p:nvPr/>
        </p:nvSpPr>
        <p:spPr>
          <a:xfrm>
            <a:off x="0" y="1157007"/>
            <a:ext cx="2141636"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solidFill>
                  <a:schemeClr val="bg1"/>
                </a:solidFill>
                <a:latin typeface="Interstate Black Cond" pitchFamily="50" charset="0"/>
                <a:ea typeface="Playfair Display"/>
                <a:cs typeface="Playfair Display"/>
                <a:sym typeface="Playfair Display"/>
              </a:rPr>
              <a:t>Components</a:t>
            </a:r>
          </a:p>
        </p:txBody>
      </p:sp>
      <p:sp>
        <p:nvSpPr>
          <p:cNvPr id="10" name="Google Shape;168;p26">
            <a:extLst>
              <a:ext uri="{FF2B5EF4-FFF2-40B4-BE49-F238E27FC236}">
                <a16:creationId xmlns:a16="http://schemas.microsoft.com/office/drawing/2014/main" id="{2503171F-9A1F-C079-AC09-95518C8B43E2}"/>
              </a:ext>
            </a:extLst>
          </p:cNvPr>
          <p:cNvSpPr txBox="1"/>
          <p:nvPr/>
        </p:nvSpPr>
        <p:spPr>
          <a:xfrm>
            <a:off x="3936570" y="1157007"/>
            <a:ext cx="2141636"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solidFill>
                  <a:schemeClr val="bg1"/>
                </a:solidFill>
                <a:latin typeface="Interstate Black Cond" pitchFamily="50" charset="0"/>
                <a:ea typeface="Playfair Display"/>
                <a:cs typeface="Playfair Display"/>
                <a:sym typeface="Playfair Display"/>
              </a:rPr>
              <a:t>Clauses</a:t>
            </a:r>
          </a:p>
        </p:txBody>
      </p:sp>
      <p:sp>
        <p:nvSpPr>
          <p:cNvPr id="11" name="Google Shape;168;p26">
            <a:extLst>
              <a:ext uri="{FF2B5EF4-FFF2-40B4-BE49-F238E27FC236}">
                <a16:creationId xmlns:a16="http://schemas.microsoft.com/office/drawing/2014/main" id="{D85C9334-8043-80C8-6E4C-64A8818122CC}"/>
              </a:ext>
            </a:extLst>
          </p:cNvPr>
          <p:cNvSpPr txBox="1"/>
          <p:nvPr/>
        </p:nvSpPr>
        <p:spPr>
          <a:xfrm>
            <a:off x="7655727" y="1157007"/>
            <a:ext cx="3186724" cy="92329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dirty="0">
                <a:solidFill>
                  <a:schemeClr val="bg1"/>
                </a:solidFill>
                <a:latin typeface="Interstate Black Cond" pitchFamily="50" charset="0"/>
                <a:ea typeface="Playfair Display"/>
                <a:cs typeface="Playfair Display"/>
                <a:sym typeface="Playfair Display"/>
              </a:rPr>
              <a:t>Additional </a:t>
            </a:r>
          </a:p>
          <a:p>
            <a:pPr marL="139700" lvl="0" algn="l" rtl="0">
              <a:spcBef>
                <a:spcPts val="0"/>
              </a:spcBef>
              <a:spcAft>
                <a:spcPts val="0"/>
              </a:spcAft>
              <a:buSzPts val="1400"/>
            </a:pPr>
            <a:r>
              <a:rPr lang="en-US" sz="2400" b="1" spc="-150" dirty="0">
                <a:solidFill>
                  <a:schemeClr val="bg1"/>
                </a:solidFill>
                <a:latin typeface="Interstate Black Cond" pitchFamily="50" charset="0"/>
                <a:ea typeface="Playfair Display"/>
                <a:cs typeface="Playfair Display"/>
                <a:sym typeface="Playfair Display"/>
              </a:rPr>
              <a:t>Considerations</a:t>
            </a:r>
          </a:p>
        </p:txBody>
      </p:sp>
      <p:cxnSp>
        <p:nvCxnSpPr>
          <p:cNvPr id="12" name="Straight Connector 11">
            <a:extLst>
              <a:ext uri="{FF2B5EF4-FFF2-40B4-BE49-F238E27FC236}">
                <a16:creationId xmlns:a16="http://schemas.microsoft.com/office/drawing/2014/main" id="{B70120A7-F101-30B4-E4E1-B40663874C2B}"/>
              </a:ext>
            </a:extLst>
          </p:cNvPr>
          <p:cNvCxnSpPr>
            <a:cxnSpLocks/>
          </p:cNvCxnSpPr>
          <p:nvPr/>
        </p:nvCxnSpPr>
        <p:spPr>
          <a:xfrm>
            <a:off x="7632700" y="1710975"/>
            <a:ext cx="0" cy="2939727"/>
          </a:xfrm>
          <a:prstGeom prst="line">
            <a:avLst/>
          </a:prstGeom>
          <a:ln w="28575">
            <a:solidFill>
              <a:srgbClr val="96C75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126B2F-B935-ADE9-815F-D2D440D44520}"/>
              </a:ext>
            </a:extLst>
          </p:cNvPr>
          <p:cNvCxnSpPr>
            <a:cxnSpLocks/>
          </p:cNvCxnSpPr>
          <p:nvPr/>
        </p:nvCxnSpPr>
        <p:spPr>
          <a:xfrm>
            <a:off x="3799326" y="1658583"/>
            <a:ext cx="0" cy="2939727"/>
          </a:xfrm>
          <a:prstGeom prst="line">
            <a:avLst/>
          </a:prstGeom>
          <a:ln w="28575">
            <a:solidFill>
              <a:srgbClr val="96C757"/>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white text&#10;&#10;Description automatically generated">
            <a:extLst>
              <a:ext uri="{FF2B5EF4-FFF2-40B4-BE49-F238E27FC236}">
                <a16:creationId xmlns:a16="http://schemas.microsoft.com/office/drawing/2014/main" id="{06BE0863-D3A2-1E9D-C932-500B18063C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701348" y="5549029"/>
            <a:ext cx="881368" cy="4027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5"/>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dirty="0"/>
          </a:p>
        </p:txBody>
      </p:sp>
      <p:sp>
        <p:nvSpPr>
          <p:cNvPr id="4" name="TextBox 4"/>
          <p:cNvSpPr txBox="1"/>
          <p:nvPr/>
        </p:nvSpPr>
        <p:spPr>
          <a:xfrm>
            <a:off x="2565886" y="455788"/>
            <a:ext cx="5752614" cy="376257"/>
          </a:xfrm>
          <a:prstGeom prst="rect">
            <a:avLst/>
          </a:prstGeom>
        </p:spPr>
        <p:txBody>
          <a:bodyPr wrap="square" lIns="0" tIns="0" rIns="0" bIns="0" rtlCol="0" anchor="t">
            <a:spAutoFit/>
          </a:bodyPr>
          <a:lstStyle/>
          <a:p>
            <a:pPr>
              <a:lnSpc>
                <a:spcPts val="2853"/>
              </a:lnSpc>
            </a:pPr>
            <a:r>
              <a:rPr lang="en-US" sz="3600">
                <a:solidFill>
                  <a:srgbClr val="FFFFFF"/>
                </a:solidFill>
                <a:latin typeface="Interstate Black Cond" pitchFamily="50" charset="0"/>
              </a:rPr>
              <a:t>Understanding the Fine Print</a:t>
            </a:r>
          </a:p>
        </p:txBody>
      </p:sp>
      <p:sp>
        <p:nvSpPr>
          <p:cNvPr id="5" name="TextBox 4">
            <a:extLst>
              <a:ext uri="{FF2B5EF4-FFF2-40B4-BE49-F238E27FC236}">
                <a16:creationId xmlns:a16="http://schemas.microsoft.com/office/drawing/2014/main" id="{6D64DAF3-1A10-B372-8B65-F2E0268FB982}"/>
              </a:ext>
            </a:extLst>
          </p:cNvPr>
          <p:cNvSpPr txBox="1"/>
          <p:nvPr/>
        </p:nvSpPr>
        <p:spPr>
          <a:xfrm>
            <a:off x="233764" y="1441450"/>
            <a:ext cx="5083629" cy="3539430"/>
          </a:xfrm>
          <a:prstGeom prst="rect">
            <a:avLst/>
          </a:prstGeom>
          <a:noFill/>
        </p:spPr>
        <p:txBody>
          <a:bodyPr wrap="square" rtlCol="0">
            <a:spAutoFit/>
          </a:bodyPr>
          <a:lstStyle/>
          <a:p>
            <a:r>
              <a:rPr lang="en-US" sz="1600">
                <a:solidFill>
                  <a:schemeClr val="bg1"/>
                </a:solidFill>
                <a:latin typeface="Interstate Light" pitchFamily="50" charset="0"/>
              </a:rPr>
              <a:t>It is crucial to emphasize the significance of reading and understanding the fine print. Failure to do so may lead to unexpected consequences and disputes.</a:t>
            </a:r>
          </a:p>
          <a:p>
            <a:endParaRPr lang="en-US" sz="1600">
              <a:solidFill>
                <a:schemeClr val="bg1"/>
              </a:solidFill>
              <a:latin typeface="Interstate Light" pitchFamily="50" charset="0"/>
            </a:endParaRPr>
          </a:p>
          <a:p>
            <a:r>
              <a:rPr lang="en-US" sz="1600">
                <a:solidFill>
                  <a:schemeClr val="bg1"/>
                </a:solidFill>
                <a:latin typeface="Interstate Light" pitchFamily="50" charset="0"/>
              </a:rPr>
              <a:t>Common clauses found in financing loan agreements in South Africa include:</a:t>
            </a:r>
          </a:p>
          <a:p>
            <a:endParaRPr lang="en-US" sz="1600">
              <a:solidFill>
                <a:schemeClr val="bg1"/>
              </a:solidFill>
              <a:latin typeface="Interstate Light" pitchFamily="50" charset="0"/>
            </a:endParaRPr>
          </a:p>
          <a:p>
            <a:r>
              <a:rPr lang="en-US" sz="1600">
                <a:solidFill>
                  <a:schemeClr val="bg1"/>
                </a:solidFill>
                <a:latin typeface="Interstate Light" pitchFamily="50" charset="0"/>
              </a:rPr>
              <a:t>Interest Rates: Loan agreements specify the rate at which interest will be charged on the borrowed amount, which affects the overall cost of borrowing.</a:t>
            </a:r>
          </a:p>
          <a:p>
            <a:endParaRPr lang="en-US" sz="1600">
              <a:solidFill>
                <a:schemeClr val="bg1"/>
              </a:solidFill>
              <a:latin typeface="Interstate Light" pitchFamily="50" charset="0"/>
            </a:endParaRPr>
          </a:p>
          <a:p>
            <a:r>
              <a:rPr lang="en-US" sz="1600">
                <a:solidFill>
                  <a:schemeClr val="bg1"/>
                </a:solidFill>
                <a:latin typeface="Interstate Light" pitchFamily="50" charset="0"/>
              </a:rPr>
              <a:t>Repayment Terms: These outline the schedule, frequency, and amount of loan repayments, including any grace periods or early repayment options.</a:t>
            </a:r>
          </a:p>
        </p:txBody>
      </p:sp>
      <p:sp>
        <p:nvSpPr>
          <p:cNvPr id="6" name="TextBox 5">
            <a:extLst>
              <a:ext uri="{FF2B5EF4-FFF2-40B4-BE49-F238E27FC236}">
                <a16:creationId xmlns:a16="http://schemas.microsoft.com/office/drawing/2014/main" id="{E218CCF8-CDBC-2F72-BBED-43155074228E}"/>
              </a:ext>
            </a:extLst>
          </p:cNvPr>
          <p:cNvSpPr txBox="1"/>
          <p:nvPr/>
        </p:nvSpPr>
        <p:spPr>
          <a:xfrm>
            <a:off x="5551157" y="1441450"/>
            <a:ext cx="5083629" cy="3539430"/>
          </a:xfrm>
          <a:prstGeom prst="rect">
            <a:avLst/>
          </a:prstGeom>
          <a:noFill/>
        </p:spPr>
        <p:txBody>
          <a:bodyPr wrap="square" rtlCol="0">
            <a:spAutoFit/>
          </a:bodyPr>
          <a:lstStyle/>
          <a:p>
            <a:r>
              <a:rPr lang="en-US" sz="1600" dirty="0">
                <a:solidFill>
                  <a:schemeClr val="bg1"/>
                </a:solidFill>
                <a:latin typeface="Interstate Light" pitchFamily="50" charset="0"/>
              </a:rPr>
              <a:t>Collateral: Loan agreements often require borrowers to provide collateral, such as property or assets, to secure the loan and mitigate the lender's risk.</a:t>
            </a:r>
          </a:p>
          <a:p>
            <a:endParaRPr lang="en-US" sz="1600" dirty="0">
              <a:solidFill>
                <a:schemeClr val="bg1"/>
              </a:solidFill>
              <a:latin typeface="Interstate Light" pitchFamily="50" charset="0"/>
            </a:endParaRPr>
          </a:p>
          <a:p>
            <a:r>
              <a:rPr lang="en-US" sz="1600" dirty="0">
                <a:solidFill>
                  <a:schemeClr val="bg1"/>
                </a:solidFill>
                <a:latin typeface="Interstate Light" pitchFamily="50" charset="0"/>
              </a:rPr>
              <a:t>Default Provisions: These clauses define the circumstances under which a borrower is considered in default, such as missing payments or breaching other contractual obligations.</a:t>
            </a:r>
          </a:p>
          <a:p>
            <a:endParaRPr lang="en-US" sz="1600" dirty="0">
              <a:solidFill>
                <a:schemeClr val="bg1"/>
              </a:solidFill>
              <a:latin typeface="Interstate Light" pitchFamily="50" charset="0"/>
            </a:endParaRPr>
          </a:p>
          <a:p>
            <a:r>
              <a:rPr lang="en-US" sz="1600" dirty="0">
                <a:solidFill>
                  <a:schemeClr val="bg1"/>
                </a:solidFill>
                <a:latin typeface="Interstate Light" pitchFamily="50" charset="0"/>
              </a:rPr>
              <a:t>Consequences of Non-Compliance: Loan agreements outline the potential consequences of non-compliance, such as penalties, increased interest rates, or legal actions by the lender.</a:t>
            </a:r>
          </a:p>
          <a:p>
            <a:endParaRPr lang="en-US" sz="1600" dirty="0">
              <a:solidFill>
                <a:schemeClr val="bg1"/>
              </a:solidFill>
              <a:latin typeface="Interstate Light" pitchFamily="50" charset="0"/>
            </a:endParaRPr>
          </a:p>
        </p:txBody>
      </p:sp>
      <p:pic>
        <p:nvPicPr>
          <p:cNvPr id="3" name="Picture 2" descr="A black background with white text&#10;&#10;Description automatically generated">
            <a:extLst>
              <a:ext uri="{FF2B5EF4-FFF2-40B4-BE49-F238E27FC236}">
                <a16:creationId xmlns:a16="http://schemas.microsoft.com/office/drawing/2014/main" id="{6646FD6B-B5E5-A5A9-5824-3153948969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753418" y="5590285"/>
            <a:ext cx="881368" cy="40274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5"/>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TextBox 4"/>
          <p:cNvSpPr txBox="1"/>
          <p:nvPr/>
        </p:nvSpPr>
        <p:spPr>
          <a:xfrm>
            <a:off x="2060952" y="455788"/>
            <a:ext cx="7522042"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Evaluating Terms of a Loan Agreement</a:t>
            </a:r>
          </a:p>
        </p:txBody>
      </p:sp>
      <p:sp>
        <p:nvSpPr>
          <p:cNvPr id="5" name="TextBox 4">
            <a:extLst>
              <a:ext uri="{FF2B5EF4-FFF2-40B4-BE49-F238E27FC236}">
                <a16:creationId xmlns:a16="http://schemas.microsoft.com/office/drawing/2014/main" id="{38E2FD88-C8CB-75C4-47AB-85B0658404C5}"/>
              </a:ext>
            </a:extLst>
          </p:cNvPr>
          <p:cNvSpPr txBox="1"/>
          <p:nvPr/>
        </p:nvSpPr>
        <p:spPr>
          <a:xfrm>
            <a:off x="165100" y="1325902"/>
            <a:ext cx="4910379" cy="4062651"/>
          </a:xfrm>
          <a:prstGeom prst="rect">
            <a:avLst/>
          </a:prstGeom>
          <a:noFill/>
        </p:spPr>
        <p:txBody>
          <a:bodyPr wrap="square" rtlCol="0">
            <a:spAutoFit/>
          </a:bodyPr>
          <a:lstStyle/>
          <a:p>
            <a:r>
              <a:rPr lang="en-US" dirty="0">
                <a:solidFill>
                  <a:schemeClr val="bg1"/>
                </a:solidFill>
                <a:latin typeface="Interstate Light" pitchFamily="50" charset="0"/>
              </a:rPr>
              <a:t>To interpret and evaluate the terms and conditions of a loan agreement, follow these guidelines to ensure clarity and mitigate risks:</a:t>
            </a:r>
          </a:p>
          <a:p>
            <a:endParaRPr lang="en-US" sz="1200" dirty="0">
              <a:solidFill>
                <a:schemeClr val="bg1"/>
              </a:solidFill>
              <a:latin typeface="Interstate Light" pitchFamily="50" charset="0"/>
            </a:endParaRPr>
          </a:p>
          <a:p>
            <a:endParaRPr lang="en-US" sz="1200" dirty="0">
              <a:solidFill>
                <a:schemeClr val="bg1"/>
              </a:solidFill>
              <a:latin typeface="Interstate Light" pitchFamily="50" charset="0"/>
            </a:endParaRPr>
          </a:p>
          <a:p>
            <a:r>
              <a:rPr lang="en-US" sz="1200" b="1" dirty="0">
                <a:solidFill>
                  <a:schemeClr val="bg1"/>
                </a:solidFill>
                <a:latin typeface="Interstate Light" pitchFamily="50" charset="0"/>
              </a:rPr>
              <a:t>Read Carefully: </a:t>
            </a:r>
            <a:r>
              <a:rPr lang="en-US" sz="1200" dirty="0">
                <a:solidFill>
                  <a:schemeClr val="bg1"/>
                </a:solidFill>
                <a:latin typeface="Interstate Light" pitchFamily="50" charset="0"/>
              </a:rPr>
              <a:t>Thoroughly review the entire agreement, paying close attention to the fine print, definitions, and obligations of both parties.</a:t>
            </a:r>
          </a:p>
          <a:p>
            <a:endParaRPr lang="en-US" sz="1200" dirty="0">
              <a:solidFill>
                <a:schemeClr val="bg1"/>
              </a:solidFill>
              <a:latin typeface="Interstate Light" pitchFamily="50" charset="0"/>
            </a:endParaRPr>
          </a:p>
          <a:p>
            <a:r>
              <a:rPr lang="en-US" sz="1200" b="1" dirty="0">
                <a:solidFill>
                  <a:schemeClr val="bg1"/>
                </a:solidFill>
                <a:latin typeface="Interstate Light" pitchFamily="50" charset="0"/>
              </a:rPr>
              <a:t>Seek Legal Advice: </a:t>
            </a:r>
            <a:r>
              <a:rPr lang="en-US" sz="1200" dirty="0">
                <a:solidFill>
                  <a:schemeClr val="bg1"/>
                </a:solidFill>
                <a:latin typeface="Interstate Light" pitchFamily="50" charset="0"/>
              </a:rPr>
              <a:t>Consider consulting a legal professional familiar with contract law in South Africa to provide guidance and ensure you fully understand the implications of the agreement.</a:t>
            </a:r>
          </a:p>
          <a:p>
            <a:endParaRPr lang="en-US" sz="1200" dirty="0">
              <a:solidFill>
                <a:schemeClr val="bg1"/>
              </a:solidFill>
              <a:latin typeface="Interstate Light" pitchFamily="50" charset="0"/>
            </a:endParaRPr>
          </a:p>
          <a:p>
            <a:r>
              <a:rPr lang="en-US" sz="1200" b="1" dirty="0">
                <a:solidFill>
                  <a:schemeClr val="bg1"/>
                </a:solidFill>
                <a:latin typeface="Interstate Light" pitchFamily="50" charset="0"/>
              </a:rPr>
              <a:t>Assess Interest Rates: </a:t>
            </a:r>
            <a:r>
              <a:rPr lang="en-US" sz="1200" dirty="0">
                <a:solidFill>
                  <a:schemeClr val="bg1"/>
                </a:solidFill>
                <a:latin typeface="Interstate Light" pitchFamily="50" charset="0"/>
              </a:rPr>
              <a:t>Evaluate the interest rate and understand its impact on the total repayment amount to determine affordability and compare with prevailing market rates.</a:t>
            </a:r>
          </a:p>
          <a:p>
            <a:endParaRPr lang="en-US" sz="1200" dirty="0">
              <a:solidFill>
                <a:schemeClr val="bg1"/>
              </a:solidFill>
              <a:latin typeface="Interstate Light" pitchFamily="50" charset="0"/>
            </a:endParaRPr>
          </a:p>
          <a:p>
            <a:r>
              <a:rPr lang="en-US" sz="1200" b="1" dirty="0">
                <a:solidFill>
                  <a:schemeClr val="bg1"/>
                </a:solidFill>
                <a:latin typeface="Interstate Light" pitchFamily="50" charset="0"/>
              </a:rPr>
              <a:t>Scrutinize Repayment Terms: </a:t>
            </a:r>
            <a:r>
              <a:rPr lang="en-US" sz="1200" dirty="0">
                <a:solidFill>
                  <a:schemeClr val="bg1"/>
                </a:solidFill>
                <a:latin typeface="Interstate Light" pitchFamily="50" charset="0"/>
              </a:rPr>
              <a:t>Examine the repayment schedule, including the frequency, duration, and any associated fees or penalties to ensure it aligns with your financial capabilities.</a:t>
            </a:r>
          </a:p>
        </p:txBody>
      </p:sp>
      <p:sp>
        <p:nvSpPr>
          <p:cNvPr id="6" name="TextBox 5">
            <a:extLst>
              <a:ext uri="{FF2B5EF4-FFF2-40B4-BE49-F238E27FC236}">
                <a16:creationId xmlns:a16="http://schemas.microsoft.com/office/drawing/2014/main" id="{AAA215F4-ABB0-BE9C-158E-FCCB665A0444}"/>
              </a:ext>
            </a:extLst>
          </p:cNvPr>
          <p:cNvSpPr txBox="1"/>
          <p:nvPr/>
        </p:nvSpPr>
        <p:spPr>
          <a:xfrm>
            <a:off x="5727142" y="2526231"/>
            <a:ext cx="4910379" cy="2862322"/>
          </a:xfrm>
          <a:prstGeom prst="rect">
            <a:avLst/>
          </a:prstGeom>
          <a:noFill/>
        </p:spPr>
        <p:txBody>
          <a:bodyPr wrap="square" rtlCol="0">
            <a:spAutoFit/>
          </a:bodyPr>
          <a:lstStyle/>
          <a:p>
            <a:r>
              <a:rPr lang="en-US" sz="1200" b="1">
                <a:solidFill>
                  <a:schemeClr val="bg1"/>
                </a:solidFill>
                <a:latin typeface="Interstate Light" pitchFamily="50" charset="0"/>
              </a:rPr>
              <a:t>Understand Collateral Requirements: </a:t>
            </a:r>
            <a:r>
              <a:rPr lang="en-US" sz="1200">
                <a:solidFill>
                  <a:schemeClr val="bg1"/>
                </a:solidFill>
                <a:latin typeface="Interstate Light" pitchFamily="50" charset="0"/>
              </a:rPr>
              <a:t>Assess the collateral requested by the lender and evaluate the potential risks involved, considering the value and ownership implications.</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Review Default Provisions: </a:t>
            </a:r>
            <a:r>
              <a:rPr lang="en-US" sz="1200">
                <a:solidFill>
                  <a:schemeClr val="bg1"/>
                </a:solidFill>
                <a:latin typeface="Interstate Light" pitchFamily="50" charset="0"/>
              </a:rPr>
              <a:t>Pay attention to the circumstances that constitute default and the repercussions, such as additional charges, accelerated repayments, or the lender's right to take legal action.</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Clarify Consequences of Non-Compliance: </a:t>
            </a:r>
            <a:r>
              <a:rPr lang="en-US" sz="1200">
                <a:solidFill>
                  <a:schemeClr val="bg1"/>
                </a:solidFill>
                <a:latin typeface="Interstate Light" pitchFamily="50" charset="0"/>
              </a:rPr>
              <a:t>Understand the specific consequences and penalties for non-compliance with the agreement, ensuring they are reasonable.</a:t>
            </a:r>
          </a:p>
          <a:p>
            <a:endParaRPr lang="en-US" sz="1200">
              <a:solidFill>
                <a:schemeClr val="bg1"/>
              </a:solidFill>
              <a:latin typeface="Interstate Light" pitchFamily="50" charset="0"/>
            </a:endParaRPr>
          </a:p>
          <a:p>
            <a:r>
              <a:rPr lang="en-US" sz="1200" b="1">
                <a:solidFill>
                  <a:schemeClr val="bg1"/>
                </a:solidFill>
                <a:latin typeface="Interstate Light" pitchFamily="50" charset="0"/>
              </a:rPr>
              <a:t>Seek Clarification: </a:t>
            </a:r>
            <a:r>
              <a:rPr lang="en-US" sz="1200">
                <a:solidFill>
                  <a:schemeClr val="bg1"/>
                </a:solidFill>
                <a:latin typeface="Interstate Light" pitchFamily="50" charset="0"/>
              </a:rPr>
              <a:t>If any terms or clauses are unclear, request clarification from the lender or engage in negotiations to modify or remove ambiguous or unfavorable terms.</a:t>
            </a:r>
          </a:p>
        </p:txBody>
      </p:sp>
      <p:cxnSp>
        <p:nvCxnSpPr>
          <p:cNvPr id="7" name="Straight Connector 6">
            <a:extLst>
              <a:ext uri="{FF2B5EF4-FFF2-40B4-BE49-F238E27FC236}">
                <a16:creationId xmlns:a16="http://schemas.microsoft.com/office/drawing/2014/main" id="{45D6842D-9244-1199-B284-13AB1CC8042A}"/>
              </a:ext>
            </a:extLst>
          </p:cNvPr>
          <p:cNvCxnSpPr>
            <a:cxnSpLocks/>
          </p:cNvCxnSpPr>
          <p:nvPr/>
        </p:nvCxnSpPr>
        <p:spPr>
          <a:xfrm>
            <a:off x="5422900" y="1575969"/>
            <a:ext cx="0" cy="3812584"/>
          </a:xfrm>
          <a:prstGeom prst="line">
            <a:avLst/>
          </a:prstGeom>
          <a:ln w="28575">
            <a:solidFill>
              <a:srgbClr val="96C757"/>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white text&#10;&#10;Description automatically generated">
            <a:extLst>
              <a:ext uri="{FF2B5EF4-FFF2-40B4-BE49-F238E27FC236}">
                <a16:creationId xmlns:a16="http://schemas.microsoft.com/office/drawing/2014/main" id="{DDA01583-4119-FFE2-9B4D-5ADAD6A6CC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756153" y="5618697"/>
            <a:ext cx="881368" cy="4027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TextBox 4"/>
          <p:cNvSpPr txBox="1"/>
          <p:nvPr/>
        </p:nvSpPr>
        <p:spPr>
          <a:xfrm>
            <a:off x="2217926" y="450850"/>
            <a:ext cx="6997194" cy="400815"/>
          </a:xfrm>
          <a:prstGeom prst="rect">
            <a:avLst/>
          </a:prstGeom>
        </p:spPr>
        <p:txBody>
          <a:bodyPr wrap="square" lIns="0" tIns="0" rIns="0" bIns="0" rtlCol="0" anchor="t">
            <a:spAutoFit/>
          </a:bodyPr>
          <a:lstStyle/>
          <a:p>
            <a:pPr>
              <a:lnSpc>
                <a:spcPts val="2853"/>
              </a:lnSpc>
            </a:pPr>
            <a:r>
              <a:rPr lang="en-US" sz="3600" dirty="0">
                <a:solidFill>
                  <a:srgbClr val="FFFFFF"/>
                </a:solidFill>
                <a:latin typeface="Interstate Black Cond" pitchFamily="50" charset="0"/>
              </a:rPr>
              <a:t>Practical Advice for Entrepreneurs</a:t>
            </a:r>
          </a:p>
        </p:txBody>
      </p:sp>
      <p:sp>
        <p:nvSpPr>
          <p:cNvPr id="8" name="TextBox 7">
            <a:extLst>
              <a:ext uri="{FF2B5EF4-FFF2-40B4-BE49-F238E27FC236}">
                <a16:creationId xmlns:a16="http://schemas.microsoft.com/office/drawing/2014/main" id="{23E8C306-6702-E5F2-7982-878B2BD57334}"/>
              </a:ext>
            </a:extLst>
          </p:cNvPr>
          <p:cNvSpPr txBox="1"/>
          <p:nvPr/>
        </p:nvSpPr>
        <p:spPr>
          <a:xfrm>
            <a:off x="259317" y="1415654"/>
            <a:ext cx="9887983" cy="4247317"/>
          </a:xfrm>
          <a:prstGeom prst="rect">
            <a:avLst/>
          </a:prstGeom>
          <a:noFill/>
        </p:spPr>
        <p:txBody>
          <a:bodyPr wrap="square" rtlCol="0">
            <a:spAutoFit/>
          </a:bodyPr>
          <a:lstStyle/>
          <a:p>
            <a:r>
              <a:rPr lang="en-US" dirty="0">
                <a:solidFill>
                  <a:schemeClr val="bg1"/>
                </a:solidFill>
                <a:latin typeface="Interstate" pitchFamily="50" charset="0"/>
              </a:rPr>
              <a:t>When entering into a legally binding agreement, entrepreneurs in South Africa have the following responsibilities and implications:</a:t>
            </a:r>
          </a:p>
          <a:p>
            <a:endParaRPr lang="en-US" dirty="0">
              <a:solidFill>
                <a:schemeClr val="bg1"/>
              </a:solidFill>
              <a:latin typeface="Interstate" pitchFamily="50" charset="0"/>
            </a:endParaRPr>
          </a:p>
          <a:p>
            <a:endParaRPr lang="en-US" dirty="0">
              <a:solidFill>
                <a:schemeClr val="bg1"/>
              </a:solidFill>
              <a:latin typeface="Interstate" pitchFamily="50" charset="0"/>
            </a:endParaRPr>
          </a:p>
          <a:p>
            <a:r>
              <a:rPr lang="en-US" sz="1200" b="1" dirty="0">
                <a:solidFill>
                  <a:schemeClr val="bg1"/>
                </a:solidFill>
                <a:latin typeface="Interstate" pitchFamily="50" charset="0"/>
              </a:rPr>
              <a:t>Compliance with tender specifications and conditions: </a:t>
            </a:r>
            <a:r>
              <a:rPr lang="en-US" sz="1200" dirty="0">
                <a:solidFill>
                  <a:schemeClr val="bg1"/>
                </a:solidFill>
                <a:latin typeface="Interstate Light" pitchFamily="50" charset="0"/>
              </a:rPr>
              <a:t>Entrepreneurs participating in public procurement processes must ensure their bids conform to the specifications and conditions laid out in the tender invitation. Failure to comply may result in disqualification from the tender process and exclusion from lucrative opportunities.</a:t>
            </a:r>
          </a:p>
          <a:p>
            <a:endParaRPr lang="en-US" sz="1200" dirty="0">
              <a:solidFill>
                <a:schemeClr val="bg1"/>
              </a:solidFill>
              <a:latin typeface="Interstate Light" pitchFamily="50" charset="0"/>
            </a:endParaRPr>
          </a:p>
          <a:p>
            <a:r>
              <a:rPr lang="en-US" sz="1200" b="1" dirty="0">
                <a:solidFill>
                  <a:schemeClr val="bg1"/>
                </a:solidFill>
                <a:latin typeface="Interstate" pitchFamily="50" charset="0"/>
              </a:rPr>
              <a:t>Financial penalties: </a:t>
            </a:r>
            <a:r>
              <a:rPr lang="en-US" sz="1200" dirty="0">
                <a:solidFill>
                  <a:schemeClr val="bg1"/>
                </a:solidFill>
                <a:latin typeface="Interstate Light" pitchFamily="50" charset="0"/>
              </a:rPr>
              <a:t>Non-compliance with contractual obligations can lead to financial penalties imposed by the other party. Entrepreneurs should fulfill their obligations to avoid such penalties, which can have a negative impact on the company's financial position.</a:t>
            </a:r>
          </a:p>
          <a:p>
            <a:endParaRPr lang="en-US" sz="1200" dirty="0">
              <a:solidFill>
                <a:schemeClr val="bg1"/>
              </a:solidFill>
              <a:latin typeface="Interstate Light" pitchFamily="50" charset="0"/>
            </a:endParaRPr>
          </a:p>
          <a:p>
            <a:r>
              <a:rPr lang="en-US" sz="1200" b="1" dirty="0">
                <a:solidFill>
                  <a:schemeClr val="bg1"/>
                </a:solidFill>
                <a:latin typeface="Interstate" pitchFamily="50" charset="0"/>
              </a:rPr>
              <a:t>Legal actions: </a:t>
            </a:r>
            <a:r>
              <a:rPr lang="en-US" sz="1200" dirty="0">
                <a:solidFill>
                  <a:schemeClr val="bg1"/>
                </a:solidFill>
                <a:latin typeface="Interstate Light" pitchFamily="50" charset="0"/>
              </a:rPr>
              <a:t>If entrepreneurs fail to comply with the terms of the agreement, the other party may initiate legal actions to seek remedies, such as specific performance or damages. Entrepreneurs should be aware of the potential legal consequences and strive to fulfill their obligations to avoid litigation</a:t>
            </a:r>
          </a:p>
          <a:p>
            <a:endParaRPr lang="en-US" sz="1200" dirty="0">
              <a:solidFill>
                <a:schemeClr val="bg1"/>
              </a:solidFill>
              <a:latin typeface="Interstate Light" pitchFamily="50" charset="0"/>
            </a:endParaRPr>
          </a:p>
          <a:p>
            <a:r>
              <a:rPr lang="en-US" sz="1200" b="1" dirty="0">
                <a:solidFill>
                  <a:schemeClr val="bg1"/>
                </a:solidFill>
                <a:latin typeface="Interstate" pitchFamily="50" charset="0"/>
              </a:rPr>
              <a:t>Damage to company's reputation: </a:t>
            </a:r>
            <a:r>
              <a:rPr lang="en-US" sz="1200" dirty="0">
                <a:solidFill>
                  <a:schemeClr val="bg1"/>
                </a:solidFill>
                <a:latin typeface="Interstate Light" pitchFamily="50" charset="0"/>
              </a:rPr>
              <a:t>Non-compliance with contractual agreements can harm the company's reputation. Public exposure of such non-compliance can lead to reputational damage, loss of customer trust, and missed business opportunities. Entrepreneurs should prioritize compliance to maintain a positive public image.</a:t>
            </a:r>
          </a:p>
          <a:p>
            <a:endParaRPr lang="en-US" sz="1200" dirty="0">
              <a:solidFill>
                <a:schemeClr val="bg1"/>
              </a:solidFill>
              <a:latin typeface="Interstate" pitchFamily="50" charset="0"/>
            </a:endParaRPr>
          </a:p>
          <a:p>
            <a:endParaRPr lang="en-US" dirty="0">
              <a:solidFill>
                <a:schemeClr val="bg1"/>
              </a:solidFill>
              <a:latin typeface="Interstate" pitchFamily="50" charset="0"/>
            </a:endParaRPr>
          </a:p>
        </p:txBody>
      </p:sp>
      <p:pic>
        <p:nvPicPr>
          <p:cNvPr id="3" name="Picture 2" descr="A black background with white text&#10;&#10;Description automatically generated">
            <a:extLst>
              <a:ext uri="{FF2B5EF4-FFF2-40B4-BE49-F238E27FC236}">
                <a16:creationId xmlns:a16="http://schemas.microsoft.com/office/drawing/2014/main" id="{E08C5E3F-9797-2EDE-7CAF-55E025F02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812032" y="5662971"/>
            <a:ext cx="881368" cy="4027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TextBox 4"/>
          <p:cNvSpPr txBox="1"/>
          <p:nvPr/>
        </p:nvSpPr>
        <p:spPr>
          <a:xfrm>
            <a:off x="2060952" y="455788"/>
            <a:ext cx="7522042"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Legal Requirements for Taking on Debt</a:t>
            </a:r>
          </a:p>
        </p:txBody>
      </p:sp>
      <p:sp>
        <p:nvSpPr>
          <p:cNvPr id="5" name="Oval 4">
            <a:extLst>
              <a:ext uri="{FF2B5EF4-FFF2-40B4-BE49-F238E27FC236}">
                <a16:creationId xmlns:a16="http://schemas.microsoft.com/office/drawing/2014/main" id="{88ED59F1-9DFF-1675-C67F-8A1737F78C0F}"/>
              </a:ext>
            </a:extLst>
          </p:cNvPr>
          <p:cNvSpPr/>
          <p:nvPr/>
        </p:nvSpPr>
        <p:spPr>
          <a:xfrm>
            <a:off x="253266" y="2026779"/>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6" name="TextBox 5">
            <a:extLst>
              <a:ext uri="{FF2B5EF4-FFF2-40B4-BE49-F238E27FC236}">
                <a16:creationId xmlns:a16="http://schemas.microsoft.com/office/drawing/2014/main" id="{0C65C777-A506-37F4-5AAE-AA104303D487}"/>
              </a:ext>
            </a:extLst>
          </p:cNvPr>
          <p:cNvSpPr txBox="1"/>
          <p:nvPr/>
        </p:nvSpPr>
        <p:spPr>
          <a:xfrm>
            <a:off x="393700" y="2303766"/>
            <a:ext cx="3067715" cy="2462213"/>
          </a:xfrm>
          <a:prstGeom prst="rect">
            <a:avLst/>
          </a:prstGeom>
          <a:noFill/>
        </p:spPr>
        <p:txBody>
          <a:bodyPr wrap="square" rtlCol="0">
            <a:spAutoFit/>
          </a:bodyPr>
          <a:lstStyle/>
          <a:p>
            <a:r>
              <a:rPr lang="en-US" sz="1400" b="1">
                <a:solidFill>
                  <a:schemeClr val="bg1"/>
                </a:solidFill>
                <a:latin typeface="Interstate" pitchFamily="50" charset="0"/>
              </a:rPr>
              <a:t>Thoroughly review and understand the terms and conditions of the agreement:</a:t>
            </a:r>
          </a:p>
          <a:p>
            <a:endParaRPr lang="en-US" sz="1400" b="1">
              <a:solidFill>
                <a:schemeClr val="bg1"/>
              </a:solidFill>
              <a:latin typeface="League Spartan" pitchFamily="2" charset="77"/>
            </a:endParaRPr>
          </a:p>
          <a:p>
            <a:endParaRPr lang="en-US" sz="1400" b="1">
              <a:solidFill>
                <a:schemeClr val="bg1"/>
              </a:solidFill>
              <a:latin typeface="League Spartan" pitchFamily="2" charset="77"/>
            </a:endParaRPr>
          </a:p>
          <a:p>
            <a:r>
              <a:rPr lang="en-US" sz="1400">
                <a:solidFill>
                  <a:schemeClr val="bg1"/>
                </a:solidFill>
                <a:latin typeface="Interstate Light" pitchFamily="50" charset="0"/>
              </a:rPr>
              <a:t>Entrepreneurs should carefully read and comprehend the agreement before entering into it. Seeking legal advice can help ensure a clear understanding of their obligations and potential risks. </a:t>
            </a:r>
          </a:p>
        </p:txBody>
      </p:sp>
      <p:sp>
        <p:nvSpPr>
          <p:cNvPr id="7" name="Oval 6">
            <a:extLst>
              <a:ext uri="{FF2B5EF4-FFF2-40B4-BE49-F238E27FC236}">
                <a16:creationId xmlns:a16="http://schemas.microsoft.com/office/drawing/2014/main" id="{80114659-7C88-FEFE-2828-F2DC33AD2966}"/>
              </a:ext>
            </a:extLst>
          </p:cNvPr>
          <p:cNvSpPr/>
          <p:nvPr/>
        </p:nvSpPr>
        <p:spPr>
          <a:xfrm>
            <a:off x="3499742" y="2026780"/>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E2B45C2A-A15F-4DB1-23B6-6D0DE0F01103}"/>
              </a:ext>
            </a:extLst>
          </p:cNvPr>
          <p:cNvSpPr txBox="1"/>
          <p:nvPr/>
        </p:nvSpPr>
        <p:spPr>
          <a:xfrm>
            <a:off x="3609179" y="2303766"/>
            <a:ext cx="3413921" cy="2862322"/>
          </a:xfrm>
          <a:prstGeom prst="rect">
            <a:avLst/>
          </a:prstGeom>
          <a:noFill/>
        </p:spPr>
        <p:txBody>
          <a:bodyPr wrap="square" rtlCol="0">
            <a:spAutoFit/>
          </a:bodyPr>
          <a:lstStyle/>
          <a:p>
            <a:r>
              <a:rPr lang="en-US" sz="1600" b="1" dirty="0">
                <a:solidFill>
                  <a:schemeClr val="bg1"/>
                </a:solidFill>
                <a:latin typeface="Interstate" pitchFamily="50" charset="0"/>
              </a:rPr>
              <a:t>Comply with contractual obligations:</a:t>
            </a:r>
          </a:p>
          <a:p>
            <a:endParaRPr lang="en-US" b="1" dirty="0">
              <a:solidFill>
                <a:schemeClr val="bg1"/>
              </a:solidFill>
              <a:latin typeface="League Spartan" pitchFamily="2" charset="77"/>
            </a:endParaRPr>
          </a:p>
          <a:p>
            <a:endParaRPr lang="en-US" b="1" dirty="0">
              <a:solidFill>
                <a:schemeClr val="bg1"/>
              </a:solidFill>
              <a:latin typeface="League Spartan" pitchFamily="2" charset="77"/>
            </a:endParaRPr>
          </a:p>
          <a:p>
            <a:r>
              <a:rPr lang="en-US" sz="1400" dirty="0">
                <a:solidFill>
                  <a:schemeClr val="bg1"/>
                </a:solidFill>
                <a:latin typeface="Interstate Light" pitchFamily="50" charset="0"/>
              </a:rPr>
              <a:t>Entrepreneurs must make diligent efforts to fulfill all contractual obligations within the agreed-upon timelines and quality standards. This includes delivering goods or services as specified, meeting performance targets, and adhering to any other requirements outlined in the agreement.</a:t>
            </a:r>
          </a:p>
        </p:txBody>
      </p:sp>
      <p:sp>
        <p:nvSpPr>
          <p:cNvPr id="9" name="Oval 8">
            <a:extLst>
              <a:ext uri="{FF2B5EF4-FFF2-40B4-BE49-F238E27FC236}">
                <a16:creationId xmlns:a16="http://schemas.microsoft.com/office/drawing/2014/main" id="{5F73D283-57E2-BC48-2432-8771C1F1D701}"/>
              </a:ext>
            </a:extLst>
          </p:cNvPr>
          <p:cNvSpPr/>
          <p:nvPr/>
        </p:nvSpPr>
        <p:spPr>
          <a:xfrm>
            <a:off x="6990583" y="2001170"/>
            <a:ext cx="538010"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Interstate Light" pitchFamily="50" charset="0"/>
            </a:endParaRPr>
          </a:p>
        </p:txBody>
      </p:sp>
      <p:sp>
        <p:nvSpPr>
          <p:cNvPr id="10" name="TextBox 9">
            <a:extLst>
              <a:ext uri="{FF2B5EF4-FFF2-40B4-BE49-F238E27FC236}">
                <a16:creationId xmlns:a16="http://schemas.microsoft.com/office/drawing/2014/main" id="{D66F9866-DBA0-28E1-4EC9-B1E18644F814}"/>
              </a:ext>
            </a:extLst>
          </p:cNvPr>
          <p:cNvSpPr txBox="1"/>
          <p:nvPr/>
        </p:nvSpPr>
        <p:spPr>
          <a:xfrm>
            <a:off x="7100019" y="2278155"/>
            <a:ext cx="3413921" cy="3262432"/>
          </a:xfrm>
          <a:prstGeom prst="rect">
            <a:avLst/>
          </a:prstGeom>
          <a:noFill/>
        </p:spPr>
        <p:txBody>
          <a:bodyPr wrap="square" rtlCol="0">
            <a:spAutoFit/>
          </a:bodyPr>
          <a:lstStyle/>
          <a:p>
            <a:r>
              <a:rPr lang="en-US" sz="1600" b="1">
                <a:solidFill>
                  <a:schemeClr val="bg1"/>
                </a:solidFill>
                <a:latin typeface="Interstate" pitchFamily="50" charset="0"/>
              </a:rPr>
              <a:t>Maintain accurate documentation and seek legal advice when necessary:</a:t>
            </a:r>
          </a:p>
          <a:p>
            <a:endParaRPr lang="en-US" b="1">
              <a:solidFill>
                <a:schemeClr val="bg1"/>
              </a:solidFill>
              <a:latin typeface="Interstate Light" pitchFamily="50" charset="0"/>
            </a:endParaRPr>
          </a:p>
          <a:p>
            <a:r>
              <a:rPr lang="en-US" sz="1400">
                <a:solidFill>
                  <a:schemeClr val="bg1"/>
                </a:solidFill>
                <a:latin typeface="Interstate Light" pitchFamily="50" charset="0"/>
              </a:rPr>
              <a:t>Keeping records of all communications, transactions, and actions related to the agreement is crucial. This documentation can serve as evidence of compliance and protect entrepreneurs in case of disputes or legal actions. Entrepreneurs should consult with legal professionals experienced in contract law to ensure their rights are protected and to mitigate legal risks. </a:t>
            </a:r>
          </a:p>
        </p:txBody>
      </p:sp>
      <p:pic>
        <p:nvPicPr>
          <p:cNvPr id="3" name="Picture 2" descr="A black background with white text&#10;&#10;Description automatically generated">
            <a:extLst>
              <a:ext uri="{FF2B5EF4-FFF2-40B4-BE49-F238E27FC236}">
                <a16:creationId xmlns:a16="http://schemas.microsoft.com/office/drawing/2014/main" id="{3E056182-300B-E103-86B1-C99BC8BF8A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55" t="45094" r="38828" b="45028"/>
          <a:stretch/>
        </p:blipFill>
        <p:spPr>
          <a:xfrm>
            <a:off x="9736182" y="5680556"/>
            <a:ext cx="881368" cy="4027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Freeform 4"/>
          <p:cNvSpPr/>
          <p:nvPr/>
        </p:nvSpPr>
        <p:spPr>
          <a:xfrm>
            <a:off x="9655733" y="5628069"/>
            <a:ext cx="864389" cy="344364"/>
          </a:xfrm>
          <a:custGeom>
            <a:avLst/>
            <a:gdLst/>
            <a:ahLst/>
            <a:cxnLst/>
            <a:rect l="l" t="t" r="r" b="b"/>
            <a:pathLst>
              <a:path w="864389" h="344364">
                <a:moveTo>
                  <a:pt x="0" y="0"/>
                </a:moveTo>
                <a:lnTo>
                  <a:pt x="864389" y="0"/>
                </a:lnTo>
                <a:lnTo>
                  <a:pt x="864389" y="344364"/>
                </a:lnTo>
                <a:lnTo>
                  <a:pt x="0" y="344364"/>
                </a:lnTo>
                <a:lnTo>
                  <a:pt x="0" y="0"/>
                </a:lnTo>
                <a:close/>
              </a:path>
            </a:pathLst>
          </a:custGeom>
          <a:blipFill>
            <a:blip r:embed="rId3"/>
            <a:stretch>
              <a:fillRect l="-83015" t="-122673" r="-76497" b="-119312"/>
            </a:stretch>
          </a:blipFill>
        </p:spPr>
        <p:txBody>
          <a:bodyPr/>
          <a:lstStyle/>
          <a:p>
            <a:endParaRPr lang="en-ZA"/>
          </a:p>
        </p:txBody>
      </p:sp>
      <p:sp>
        <p:nvSpPr>
          <p:cNvPr id="5" name="Freeform 5"/>
          <p:cNvSpPr/>
          <p:nvPr/>
        </p:nvSpPr>
        <p:spPr>
          <a:xfrm>
            <a:off x="0" y="35047"/>
            <a:ext cx="10696575" cy="6086475"/>
          </a:xfrm>
          <a:custGeom>
            <a:avLst/>
            <a:gdLst/>
            <a:ahLst/>
            <a:cxnLst/>
            <a:rect l="l" t="t" r="r" b="b"/>
            <a:pathLst>
              <a:path w="10696575" h="6613219">
                <a:moveTo>
                  <a:pt x="0" y="0"/>
                </a:moveTo>
                <a:lnTo>
                  <a:pt x="10696575" y="0"/>
                </a:lnTo>
                <a:lnTo>
                  <a:pt x="10696575" y="6613219"/>
                </a:lnTo>
                <a:lnTo>
                  <a:pt x="0" y="6613219"/>
                </a:lnTo>
                <a:lnTo>
                  <a:pt x="0" y="0"/>
                </a:lnTo>
                <a:close/>
              </a:path>
            </a:pathLst>
          </a:custGeom>
          <a:blipFill>
            <a:blip r:embed="rId4">
              <a:alphaModFix amt="8999"/>
            </a:blip>
            <a:stretch>
              <a:fillRect b="-7965"/>
            </a:stretch>
          </a:blipFill>
        </p:spPr>
        <p:txBody>
          <a:bodyPr/>
          <a:lstStyle/>
          <a:p>
            <a:endParaRPr lang="en-ZA"/>
          </a:p>
        </p:txBody>
      </p:sp>
      <p:sp>
        <p:nvSpPr>
          <p:cNvPr id="28" name="Google Shape;168;p26">
            <a:extLst>
              <a:ext uri="{FF2B5EF4-FFF2-40B4-BE49-F238E27FC236}">
                <a16:creationId xmlns:a16="http://schemas.microsoft.com/office/drawing/2014/main" id="{2C710B93-9992-1B07-677C-8F773E3B27DA}"/>
              </a:ext>
            </a:extLst>
          </p:cNvPr>
          <p:cNvSpPr txBox="1"/>
          <p:nvPr/>
        </p:nvSpPr>
        <p:spPr>
          <a:xfrm>
            <a:off x="148667" y="2955117"/>
            <a:ext cx="2713457" cy="2031295"/>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dirty="0">
                <a:latin typeface="Interstate"/>
                <a:ea typeface="Playfair Display"/>
                <a:cs typeface="Playfair Display"/>
                <a:sym typeface="Playfair Display"/>
              </a:rPr>
              <a:t>Why don’t SMEs get funded</a:t>
            </a:r>
          </a:p>
        </p:txBody>
      </p:sp>
      <p:sp>
        <p:nvSpPr>
          <p:cNvPr id="31" name="Google Shape;168;p26">
            <a:extLst>
              <a:ext uri="{FF2B5EF4-FFF2-40B4-BE49-F238E27FC236}">
                <a16:creationId xmlns:a16="http://schemas.microsoft.com/office/drawing/2014/main" id="{AC7130C7-2DD8-DE83-D1AF-6E56C70C71EC}"/>
              </a:ext>
            </a:extLst>
          </p:cNvPr>
          <p:cNvSpPr txBox="1"/>
          <p:nvPr/>
        </p:nvSpPr>
        <p:spPr>
          <a:xfrm>
            <a:off x="203674" y="1152509"/>
            <a:ext cx="738998"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League Spartan" pitchFamily="2" charset="77"/>
                <a:ea typeface="Playfair Display"/>
                <a:cs typeface="Playfair Display"/>
                <a:sym typeface="Playfair Display"/>
              </a:rPr>
              <a:t>1</a:t>
            </a:r>
            <a:endParaRPr sz="4000" b="1" spc="-150">
              <a:latin typeface="League Spartan" pitchFamily="2" charset="77"/>
              <a:ea typeface="Playfair Display"/>
              <a:cs typeface="Playfair Display"/>
              <a:sym typeface="Playfair Display"/>
            </a:endParaRPr>
          </a:p>
        </p:txBody>
      </p:sp>
      <p:sp>
        <p:nvSpPr>
          <p:cNvPr id="32" name="Oval 31">
            <a:extLst>
              <a:ext uri="{FF2B5EF4-FFF2-40B4-BE49-F238E27FC236}">
                <a16:creationId xmlns:a16="http://schemas.microsoft.com/office/drawing/2014/main" id="{CFFFA315-6EDB-5A86-C851-DB2A33C5A0A2}"/>
              </a:ext>
            </a:extLst>
          </p:cNvPr>
          <p:cNvSpPr/>
          <p:nvPr/>
        </p:nvSpPr>
        <p:spPr>
          <a:xfrm>
            <a:off x="653535" y="1615939"/>
            <a:ext cx="1213845" cy="1151194"/>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black, darkness&#10;&#10;Description automatically generated">
            <a:extLst>
              <a:ext uri="{FF2B5EF4-FFF2-40B4-BE49-F238E27FC236}">
                <a16:creationId xmlns:a16="http://schemas.microsoft.com/office/drawing/2014/main" id="{83DE02A3-7509-10BC-EEC6-21B5F93CCA96}"/>
              </a:ext>
            </a:extLst>
          </p:cNvPr>
          <p:cNvPicPr>
            <a:picLocks noChangeAspect="1"/>
          </p:cNvPicPr>
          <p:nvPr/>
        </p:nvPicPr>
        <p:blipFill>
          <a:blip r:embed="rId5"/>
          <a:stretch>
            <a:fillRect/>
          </a:stretch>
        </p:blipFill>
        <p:spPr>
          <a:xfrm>
            <a:off x="480862" y="1564161"/>
            <a:ext cx="1141605" cy="1141605"/>
          </a:xfrm>
          <a:prstGeom prst="rect">
            <a:avLst/>
          </a:prstGeom>
        </p:spPr>
      </p:pic>
      <p:sp>
        <p:nvSpPr>
          <p:cNvPr id="34" name="Freeform 48">
            <a:extLst>
              <a:ext uri="{FF2B5EF4-FFF2-40B4-BE49-F238E27FC236}">
                <a16:creationId xmlns:a16="http://schemas.microsoft.com/office/drawing/2014/main" id="{C124269A-88A0-AA8B-F4DE-154094F9BFC9}"/>
              </a:ext>
            </a:extLst>
          </p:cNvPr>
          <p:cNvSpPr/>
          <p:nvPr/>
        </p:nvSpPr>
        <p:spPr>
          <a:xfrm>
            <a:off x="2077874" y="2156717"/>
            <a:ext cx="1440026" cy="2789934"/>
          </a:xfrm>
          <a:custGeom>
            <a:avLst/>
            <a:gdLst>
              <a:gd name="connsiteX0" fmla="*/ 0 w 1440026"/>
              <a:gd name="connsiteY0" fmla="*/ 17303 h 2789934"/>
              <a:gd name="connsiteX1" fmla="*/ 1115314 w 1440026"/>
              <a:gd name="connsiteY1" fmla="*/ 266693 h 2789934"/>
              <a:gd name="connsiteX2" fmla="*/ 931781 w 1440026"/>
              <a:gd name="connsiteY2" fmla="*/ 1865723 h 2789934"/>
              <a:gd name="connsiteX3" fmla="*/ 1440026 w 1440026"/>
              <a:gd name="connsiteY3" fmla="*/ 2789934 h 2789934"/>
            </a:gdLst>
            <a:ahLst/>
            <a:cxnLst>
              <a:cxn ang="0">
                <a:pos x="connsiteX0" y="connsiteY0"/>
              </a:cxn>
              <a:cxn ang="0">
                <a:pos x="connsiteX1" y="connsiteY1"/>
              </a:cxn>
              <a:cxn ang="0">
                <a:pos x="connsiteX2" y="connsiteY2"/>
              </a:cxn>
              <a:cxn ang="0">
                <a:pos x="connsiteX3" y="connsiteY3"/>
              </a:cxn>
            </a:cxnLst>
            <a:rect l="l" t="t" r="r" b="b"/>
            <a:pathLst>
              <a:path w="1440026" h="2789934" extrusionOk="0">
                <a:moveTo>
                  <a:pt x="0" y="17303"/>
                </a:moveTo>
                <a:cubicBezTo>
                  <a:pt x="467859" y="30236"/>
                  <a:pt x="1014105" y="-65843"/>
                  <a:pt x="1115314" y="266693"/>
                </a:cubicBezTo>
                <a:cubicBezTo>
                  <a:pt x="1288439" y="548653"/>
                  <a:pt x="929942" y="1427831"/>
                  <a:pt x="931781" y="1865723"/>
                </a:cubicBezTo>
                <a:cubicBezTo>
                  <a:pt x="1009650" y="2332054"/>
                  <a:pt x="1220197" y="2536273"/>
                  <a:pt x="1440026" y="2789934"/>
                </a:cubicBezTo>
              </a:path>
            </a:pathLst>
          </a:custGeom>
          <a:noFill/>
          <a:ln w="28575">
            <a:prstDash val="sysDot"/>
            <a:headEnd type="none" w="med" len="med"/>
            <a:tailEnd type="arrow" w="med" len="med"/>
            <a:extLst>
              <a:ext uri="{C807C97D-BFC1-408E-A445-0C87EB9F89A2}">
                <ask:lineSketchStyleProps xmlns:ask="http://schemas.microsoft.com/office/drawing/2018/sketchyshapes" sd="1435683001">
                  <a:custGeom>
                    <a:avLst/>
                    <a:gdLst>
                      <a:gd name="connsiteX0" fmla="*/ 0 w 1727200"/>
                      <a:gd name="connsiteY0" fmla="*/ 19973 h 3220373"/>
                      <a:gd name="connsiteX1" fmla="*/ 1337734 w 1727200"/>
                      <a:gd name="connsiteY1" fmla="*/ 307840 h 3220373"/>
                      <a:gd name="connsiteX2" fmla="*/ 1117600 w 1727200"/>
                      <a:gd name="connsiteY2" fmla="*/ 2153573 h 3220373"/>
                      <a:gd name="connsiteX3" fmla="*/ 1727200 w 1727200"/>
                      <a:gd name="connsiteY3" fmla="*/ 3220373 h 3220373"/>
                    </a:gdLst>
                    <a:ahLst/>
                    <a:cxnLst>
                      <a:cxn ang="0">
                        <a:pos x="connsiteX0" y="connsiteY0"/>
                      </a:cxn>
                      <a:cxn ang="0">
                        <a:pos x="connsiteX1" y="connsiteY1"/>
                      </a:cxn>
                      <a:cxn ang="0">
                        <a:pos x="connsiteX2" y="connsiteY2"/>
                      </a:cxn>
                      <a:cxn ang="0">
                        <a:pos x="connsiteX3" y="connsiteY3"/>
                      </a:cxn>
                    </a:cxnLst>
                    <a:rect l="l" t="t" r="r" b="b"/>
                    <a:pathLst>
                      <a:path w="1727200" h="3220373">
                        <a:moveTo>
                          <a:pt x="0" y="19973"/>
                        </a:moveTo>
                        <a:cubicBezTo>
                          <a:pt x="575733" y="-13894"/>
                          <a:pt x="1151467" y="-47760"/>
                          <a:pt x="1337734" y="307840"/>
                        </a:cubicBezTo>
                        <a:cubicBezTo>
                          <a:pt x="1524001" y="663440"/>
                          <a:pt x="1052689" y="1668151"/>
                          <a:pt x="1117600" y="2153573"/>
                        </a:cubicBezTo>
                        <a:cubicBezTo>
                          <a:pt x="1182511" y="2638995"/>
                          <a:pt x="1454855" y="2929684"/>
                          <a:pt x="1727200" y="322037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DE20CD1-63FB-0154-16B1-51FAD4458C3B}"/>
              </a:ext>
            </a:extLst>
          </p:cNvPr>
          <p:cNvGrpSpPr/>
          <p:nvPr/>
        </p:nvGrpSpPr>
        <p:grpSpPr>
          <a:xfrm>
            <a:off x="4057020" y="4450352"/>
            <a:ext cx="2579360" cy="1706217"/>
            <a:chOff x="-11000" y="1783068"/>
            <a:chExt cx="4960200" cy="1502368"/>
          </a:xfrm>
        </p:grpSpPr>
        <p:sp>
          <p:nvSpPr>
            <p:cNvPr id="36" name="Google Shape;168;p26">
              <a:extLst>
                <a:ext uri="{FF2B5EF4-FFF2-40B4-BE49-F238E27FC236}">
                  <a16:creationId xmlns:a16="http://schemas.microsoft.com/office/drawing/2014/main" id="{A381D73B-5AA8-6EC8-E296-3D134915930A}"/>
                </a:ext>
              </a:extLst>
            </p:cNvPr>
            <p:cNvSpPr txBox="1"/>
            <p:nvPr/>
          </p:nvSpPr>
          <p:spPr>
            <a:xfrm>
              <a:off x="-11000" y="1783068"/>
              <a:ext cx="4960200" cy="704587"/>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Funding</a:t>
              </a:r>
            </a:p>
          </p:txBody>
        </p:sp>
        <p:sp>
          <p:nvSpPr>
            <p:cNvPr id="37" name="Google Shape;168;p26">
              <a:extLst>
                <a:ext uri="{FF2B5EF4-FFF2-40B4-BE49-F238E27FC236}">
                  <a16:creationId xmlns:a16="http://schemas.microsoft.com/office/drawing/2014/main" id="{19A9AFD2-EC51-361D-BF53-6E93CE065176}"/>
                </a:ext>
              </a:extLst>
            </p:cNvPr>
            <p:cNvSpPr txBox="1"/>
            <p:nvPr/>
          </p:nvSpPr>
          <p:spPr>
            <a:xfrm>
              <a:off x="-11000" y="2168338"/>
              <a:ext cx="4960200" cy="704587"/>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Health</a:t>
              </a:r>
            </a:p>
          </p:txBody>
        </p:sp>
        <p:sp>
          <p:nvSpPr>
            <p:cNvPr id="38" name="Google Shape;168;p26">
              <a:extLst>
                <a:ext uri="{FF2B5EF4-FFF2-40B4-BE49-F238E27FC236}">
                  <a16:creationId xmlns:a16="http://schemas.microsoft.com/office/drawing/2014/main" id="{9F61688C-B622-13D9-FA95-77F9266ACA63}"/>
                </a:ext>
              </a:extLst>
            </p:cNvPr>
            <p:cNvSpPr txBox="1"/>
            <p:nvPr/>
          </p:nvSpPr>
          <p:spPr>
            <a:xfrm>
              <a:off x="-11000" y="2580849"/>
              <a:ext cx="4960200" cy="704587"/>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Check</a:t>
              </a:r>
              <a:endParaRPr lang="en-US" sz="4000" b="1" spc="-150">
                <a:solidFill>
                  <a:schemeClr val="accent4">
                    <a:lumMod val="60000"/>
                    <a:lumOff val="40000"/>
                  </a:schemeClr>
                </a:solidFill>
                <a:latin typeface="Interstate"/>
                <a:ea typeface="Playfair Display"/>
                <a:cs typeface="Playfair Display"/>
                <a:sym typeface="Playfair Display"/>
              </a:endParaRPr>
            </a:p>
          </p:txBody>
        </p:sp>
      </p:grpSp>
      <p:sp>
        <p:nvSpPr>
          <p:cNvPr id="39" name="Google Shape;168;p26">
            <a:extLst>
              <a:ext uri="{FF2B5EF4-FFF2-40B4-BE49-F238E27FC236}">
                <a16:creationId xmlns:a16="http://schemas.microsoft.com/office/drawing/2014/main" id="{972FE2CE-1F21-77EE-DE5B-233E9D607549}"/>
              </a:ext>
            </a:extLst>
          </p:cNvPr>
          <p:cNvSpPr txBox="1"/>
          <p:nvPr/>
        </p:nvSpPr>
        <p:spPr>
          <a:xfrm>
            <a:off x="4039950" y="2884400"/>
            <a:ext cx="688252"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League Spartan" pitchFamily="2" charset="77"/>
                <a:ea typeface="Playfair Display"/>
                <a:cs typeface="Playfair Display"/>
                <a:sym typeface="Playfair Display"/>
              </a:rPr>
              <a:t>2</a:t>
            </a:r>
            <a:endParaRPr sz="4000" b="1" spc="-150">
              <a:latin typeface="League Spartan" pitchFamily="2" charset="77"/>
              <a:ea typeface="Playfair Display"/>
              <a:cs typeface="Playfair Display"/>
              <a:sym typeface="Playfair Display"/>
            </a:endParaRPr>
          </a:p>
        </p:txBody>
      </p:sp>
      <p:sp>
        <p:nvSpPr>
          <p:cNvPr id="40" name="Oval 39">
            <a:extLst>
              <a:ext uri="{FF2B5EF4-FFF2-40B4-BE49-F238E27FC236}">
                <a16:creationId xmlns:a16="http://schemas.microsoft.com/office/drawing/2014/main" id="{2FDBBA7A-7ED4-8AA1-59FE-31D2A9EDF00E}"/>
              </a:ext>
            </a:extLst>
          </p:cNvPr>
          <p:cNvSpPr/>
          <p:nvPr/>
        </p:nvSpPr>
        <p:spPr>
          <a:xfrm>
            <a:off x="4585066" y="3319253"/>
            <a:ext cx="1130492" cy="1080117"/>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13383EDF-2D69-BF58-0E4A-09AC2F30821A}"/>
              </a:ext>
            </a:extLst>
          </p:cNvPr>
          <p:cNvPicPr>
            <a:picLocks noChangeAspect="1"/>
          </p:cNvPicPr>
          <p:nvPr/>
        </p:nvPicPr>
        <p:blipFill>
          <a:blip r:embed="rId6"/>
          <a:srcRect/>
          <a:stretch/>
        </p:blipFill>
        <p:spPr>
          <a:xfrm>
            <a:off x="4398107" y="3196036"/>
            <a:ext cx="1071120" cy="1071120"/>
          </a:xfrm>
          <a:prstGeom prst="rect">
            <a:avLst/>
          </a:prstGeom>
        </p:spPr>
      </p:pic>
      <p:sp>
        <p:nvSpPr>
          <p:cNvPr id="42" name="Google Shape;168;p26">
            <a:extLst>
              <a:ext uri="{FF2B5EF4-FFF2-40B4-BE49-F238E27FC236}">
                <a16:creationId xmlns:a16="http://schemas.microsoft.com/office/drawing/2014/main" id="{386D2FC8-915E-6B02-E302-9D0D3AEA2B37}"/>
              </a:ext>
            </a:extLst>
          </p:cNvPr>
          <p:cNvSpPr txBox="1"/>
          <p:nvPr/>
        </p:nvSpPr>
        <p:spPr>
          <a:xfrm>
            <a:off x="7909337" y="2324265"/>
            <a:ext cx="2632471"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Business</a:t>
            </a:r>
          </a:p>
        </p:txBody>
      </p:sp>
      <p:sp>
        <p:nvSpPr>
          <p:cNvPr id="43" name="Google Shape;168;p26">
            <a:extLst>
              <a:ext uri="{FF2B5EF4-FFF2-40B4-BE49-F238E27FC236}">
                <a16:creationId xmlns:a16="http://schemas.microsoft.com/office/drawing/2014/main" id="{2677622A-2D54-68F6-795A-0A7818CAC411}"/>
              </a:ext>
            </a:extLst>
          </p:cNvPr>
          <p:cNvSpPr txBox="1"/>
          <p:nvPr/>
        </p:nvSpPr>
        <p:spPr>
          <a:xfrm>
            <a:off x="7912512" y="2824332"/>
            <a:ext cx="2662254"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Life Cycle</a:t>
            </a:r>
          </a:p>
        </p:txBody>
      </p:sp>
      <p:sp>
        <p:nvSpPr>
          <p:cNvPr id="44" name="Google Shape;168;p26">
            <a:extLst>
              <a:ext uri="{FF2B5EF4-FFF2-40B4-BE49-F238E27FC236}">
                <a16:creationId xmlns:a16="http://schemas.microsoft.com/office/drawing/2014/main" id="{A7035745-FAF4-D492-18BD-34A1FB74BEEC}"/>
              </a:ext>
            </a:extLst>
          </p:cNvPr>
          <p:cNvSpPr txBox="1"/>
          <p:nvPr/>
        </p:nvSpPr>
        <p:spPr>
          <a:xfrm>
            <a:off x="7409915" y="3326038"/>
            <a:ext cx="306493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&amp; Funding</a:t>
            </a:r>
            <a:endParaRPr lang="en-US" sz="4000" b="1" spc="-150">
              <a:solidFill>
                <a:schemeClr val="accent4">
                  <a:lumMod val="60000"/>
                  <a:lumOff val="40000"/>
                </a:schemeClr>
              </a:solidFill>
              <a:latin typeface="Interstate"/>
              <a:ea typeface="Playfair Display"/>
              <a:cs typeface="Playfair Display"/>
              <a:sym typeface="Playfair Display"/>
            </a:endParaRPr>
          </a:p>
        </p:txBody>
      </p:sp>
      <p:sp>
        <p:nvSpPr>
          <p:cNvPr id="45" name="Google Shape;168;p26">
            <a:extLst>
              <a:ext uri="{FF2B5EF4-FFF2-40B4-BE49-F238E27FC236}">
                <a16:creationId xmlns:a16="http://schemas.microsoft.com/office/drawing/2014/main" id="{22DA5C86-B4CA-048D-F7EF-1A06D7B65674}"/>
              </a:ext>
            </a:extLst>
          </p:cNvPr>
          <p:cNvSpPr txBox="1"/>
          <p:nvPr/>
        </p:nvSpPr>
        <p:spPr>
          <a:xfrm>
            <a:off x="7824315" y="1064294"/>
            <a:ext cx="658539"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League Spartan" pitchFamily="2" charset="77"/>
                <a:ea typeface="Playfair Display"/>
                <a:cs typeface="Playfair Display"/>
                <a:sym typeface="Playfair Display"/>
              </a:rPr>
              <a:t>3</a:t>
            </a:r>
            <a:endParaRPr sz="4000" b="1" spc="-150">
              <a:latin typeface="League Spartan" pitchFamily="2" charset="77"/>
              <a:ea typeface="Playfair Display"/>
              <a:cs typeface="Playfair Display"/>
              <a:sym typeface="Playfair Display"/>
            </a:endParaRPr>
          </a:p>
        </p:txBody>
      </p:sp>
      <p:sp>
        <p:nvSpPr>
          <p:cNvPr id="46" name="Oval 45">
            <a:extLst>
              <a:ext uri="{FF2B5EF4-FFF2-40B4-BE49-F238E27FC236}">
                <a16:creationId xmlns:a16="http://schemas.microsoft.com/office/drawing/2014/main" id="{450336DC-BA63-3E54-3454-86D7EB110512}"/>
              </a:ext>
            </a:extLst>
          </p:cNvPr>
          <p:cNvSpPr/>
          <p:nvPr/>
        </p:nvSpPr>
        <p:spPr>
          <a:xfrm>
            <a:off x="8615526" y="1345166"/>
            <a:ext cx="1081687" cy="1022706"/>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50">
            <a:extLst>
              <a:ext uri="{FF2B5EF4-FFF2-40B4-BE49-F238E27FC236}">
                <a16:creationId xmlns:a16="http://schemas.microsoft.com/office/drawing/2014/main" id="{2B7EEC7A-0737-F37E-D9F9-A605FFAA2B7D}"/>
              </a:ext>
            </a:extLst>
          </p:cNvPr>
          <p:cNvSpPr/>
          <p:nvPr/>
        </p:nvSpPr>
        <p:spPr>
          <a:xfrm>
            <a:off x="6288036" y="2884400"/>
            <a:ext cx="1604197" cy="2711346"/>
          </a:xfrm>
          <a:custGeom>
            <a:avLst/>
            <a:gdLst>
              <a:gd name="connsiteX0" fmla="*/ 0 w 1604197"/>
              <a:gd name="connsiteY0" fmla="*/ 2711346 h 2711346"/>
              <a:gd name="connsiteX1" fmla="*/ 552706 w 1604197"/>
              <a:gd name="connsiteY1" fmla="*/ 2116598 h 2711346"/>
              <a:gd name="connsiteX2" fmla="*/ 754916 w 1604197"/>
              <a:gd name="connsiteY2" fmla="*/ 472298 h 2711346"/>
              <a:gd name="connsiteX3" fmla="*/ 1604197 w 1604197"/>
              <a:gd name="connsiteY3" fmla="*/ 0 h 2711346"/>
            </a:gdLst>
            <a:ahLst/>
            <a:cxnLst>
              <a:cxn ang="0">
                <a:pos x="connsiteX0" y="connsiteY0"/>
              </a:cxn>
              <a:cxn ang="0">
                <a:pos x="connsiteX1" y="connsiteY1"/>
              </a:cxn>
              <a:cxn ang="0">
                <a:pos x="connsiteX2" y="connsiteY2"/>
              </a:cxn>
              <a:cxn ang="0">
                <a:pos x="connsiteX3" y="connsiteY3"/>
              </a:cxn>
            </a:cxnLst>
            <a:rect l="l" t="t" r="r" b="b"/>
            <a:pathLst>
              <a:path w="1604197" h="2711346" extrusionOk="0">
                <a:moveTo>
                  <a:pt x="0" y="2711346"/>
                </a:moveTo>
                <a:cubicBezTo>
                  <a:pt x="207930" y="2588162"/>
                  <a:pt x="454921" y="2521512"/>
                  <a:pt x="552706" y="2116598"/>
                </a:cubicBezTo>
                <a:cubicBezTo>
                  <a:pt x="691956" y="1799222"/>
                  <a:pt x="637158" y="778609"/>
                  <a:pt x="754916" y="472298"/>
                </a:cubicBezTo>
                <a:cubicBezTo>
                  <a:pt x="930109" y="109715"/>
                  <a:pt x="1269739" y="83113"/>
                  <a:pt x="1604197" y="0"/>
                </a:cubicBezTo>
              </a:path>
            </a:pathLst>
          </a:custGeom>
          <a:noFill/>
          <a:ln w="28575">
            <a:prstDash val="sysDot"/>
            <a:headEnd type="none" w="med" len="med"/>
            <a:tailEnd type="arrow" w="med" len="med"/>
            <a:extLst>
              <a:ext uri="{C807C97D-BFC1-408E-A445-0C87EB9F89A2}">
                <ask:lineSketchStyleProps xmlns:ask="http://schemas.microsoft.com/office/drawing/2018/sketchyshapes" sd="3894913178">
                  <a:custGeom>
                    <a:avLst/>
                    <a:gdLst>
                      <a:gd name="connsiteX0" fmla="*/ 0 w 2015067"/>
                      <a:gd name="connsiteY0" fmla="*/ 2624667 h 2624667"/>
                      <a:gd name="connsiteX1" fmla="*/ 694267 w 2015067"/>
                      <a:gd name="connsiteY1" fmla="*/ 2048933 h 2624667"/>
                      <a:gd name="connsiteX2" fmla="*/ 948267 w 2015067"/>
                      <a:gd name="connsiteY2" fmla="*/ 457200 h 2624667"/>
                      <a:gd name="connsiteX3" fmla="*/ 2015067 w 2015067"/>
                      <a:gd name="connsiteY3" fmla="*/ 0 h 2624667"/>
                    </a:gdLst>
                    <a:ahLst/>
                    <a:cxnLst>
                      <a:cxn ang="0">
                        <a:pos x="connsiteX0" y="connsiteY0"/>
                      </a:cxn>
                      <a:cxn ang="0">
                        <a:pos x="connsiteX1" y="connsiteY1"/>
                      </a:cxn>
                      <a:cxn ang="0">
                        <a:pos x="connsiteX2" y="connsiteY2"/>
                      </a:cxn>
                      <a:cxn ang="0">
                        <a:pos x="connsiteX3" y="connsiteY3"/>
                      </a:cxn>
                    </a:cxnLst>
                    <a:rect l="l" t="t" r="r" b="b"/>
                    <a:pathLst>
                      <a:path w="2015067" h="2624667">
                        <a:moveTo>
                          <a:pt x="0" y="2624667"/>
                        </a:moveTo>
                        <a:cubicBezTo>
                          <a:pt x="268111" y="2517422"/>
                          <a:pt x="536223" y="2410177"/>
                          <a:pt x="694267" y="2048933"/>
                        </a:cubicBezTo>
                        <a:cubicBezTo>
                          <a:pt x="852311" y="1687689"/>
                          <a:pt x="728134" y="798689"/>
                          <a:pt x="948267" y="457200"/>
                        </a:cubicBezTo>
                        <a:cubicBezTo>
                          <a:pt x="1168400" y="115711"/>
                          <a:pt x="1591733" y="57855"/>
                          <a:pt x="2015067"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68;p26">
            <a:extLst>
              <a:ext uri="{FF2B5EF4-FFF2-40B4-BE49-F238E27FC236}">
                <a16:creationId xmlns:a16="http://schemas.microsoft.com/office/drawing/2014/main" id="{85AA439A-1D3E-DDBD-CB92-D21D422E627A}"/>
              </a:ext>
            </a:extLst>
          </p:cNvPr>
          <p:cNvSpPr txBox="1"/>
          <p:nvPr/>
        </p:nvSpPr>
        <p:spPr>
          <a:xfrm>
            <a:off x="7878996" y="3835708"/>
            <a:ext cx="2265926"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a:ea typeface="Playfair Display"/>
                <a:cs typeface="Playfair Display"/>
                <a:sym typeface="Playfair Display"/>
              </a:rPr>
              <a:t>Options</a:t>
            </a:r>
            <a:endParaRPr lang="en-US" sz="4000" b="1" spc="-150">
              <a:solidFill>
                <a:schemeClr val="accent4">
                  <a:lumMod val="60000"/>
                  <a:lumOff val="40000"/>
                </a:schemeClr>
              </a:solidFill>
              <a:latin typeface="Interstate"/>
              <a:ea typeface="Playfair Display"/>
              <a:cs typeface="Playfair Display"/>
              <a:sym typeface="Playfair Display"/>
            </a:endParaRPr>
          </a:p>
        </p:txBody>
      </p:sp>
      <p:pic>
        <p:nvPicPr>
          <p:cNvPr id="49" name="Picture 48" descr="A picture containing black, darkness&#10;&#10;Description automatically generated">
            <a:extLst>
              <a:ext uri="{FF2B5EF4-FFF2-40B4-BE49-F238E27FC236}">
                <a16:creationId xmlns:a16="http://schemas.microsoft.com/office/drawing/2014/main" id="{5570D34B-CCEA-C7CF-B907-407C19B3CF1A}"/>
              </a:ext>
            </a:extLst>
          </p:cNvPr>
          <p:cNvPicPr>
            <a:picLocks noChangeAspect="1"/>
          </p:cNvPicPr>
          <p:nvPr/>
        </p:nvPicPr>
        <p:blipFill>
          <a:blip r:embed="rId7"/>
          <a:stretch>
            <a:fillRect/>
          </a:stretch>
        </p:blipFill>
        <p:spPr>
          <a:xfrm>
            <a:off x="8398498" y="1243265"/>
            <a:ext cx="1014187" cy="10141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7" y="3499036"/>
            <a:ext cx="5564804" cy="397801"/>
          </a:xfrm>
          <a:prstGeom prst="rect">
            <a:avLst/>
          </a:prstGeom>
        </p:spPr>
        <p:txBody>
          <a:bodyPr lIns="0" tIns="0" rIns="0" bIns="0" rtlCol="0" anchor="t">
            <a:spAutoFit/>
          </a:bodyPr>
          <a:lstStyle/>
          <a:p>
            <a:pPr>
              <a:lnSpc>
                <a:spcPts val="2853"/>
              </a:lnSpc>
            </a:pPr>
            <a:r>
              <a:rPr lang="en-US" sz="4400" dirty="0">
                <a:solidFill>
                  <a:srgbClr val="FFFFFF"/>
                </a:solidFill>
                <a:latin typeface="Interstate Black Cond"/>
              </a:rPr>
              <a:t>7. Due Diligence</a:t>
            </a:r>
          </a:p>
        </p:txBody>
      </p:sp>
    </p:spTree>
    <p:extLst>
      <p:ext uri="{BB962C8B-B14F-4D97-AF65-F5344CB8AC3E}">
        <p14:creationId xmlns:p14="http://schemas.microsoft.com/office/powerpoint/2010/main" val="711347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81833" y="-94496"/>
            <a:ext cx="10857066" cy="6177796"/>
          </a:xfrm>
          <a:custGeom>
            <a:avLst/>
            <a:gdLst/>
            <a:ahLst/>
            <a:cxnLst/>
            <a:rect l="l" t="t" r="r" b="b"/>
            <a:pathLst>
              <a:path w="10857066" h="6177796">
                <a:moveTo>
                  <a:pt x="0" y="0"/>
                </a:moveTo>
                <a:lnTo>
                  <a:pt x="10857065" y="0"/>
                </a:lnTo>
                <a:lnTo>
                  <a:pt x="10857065" y="6177796"/>
                </a:lnTo>
                <a:lnTo>
                  <a:pt x="0" y="6177796"/>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2146300" y="527050"/>
            <a:ext cx="7665550" cy="387029"/>
          </a:xfrm>
          <a:prstGeom prst="rect">
            <a:avLst/>
          </a:prstGeom>
        </p:spPr>
        <p:txBody>
          <a:bodyPr wrap="square" lIns="0" tIns="0" rIns="0" bIns="0" rtlCol="0" anchor="t">
            <a:spAutoFit/>
          </a:bodyPr>
          <a:lstStyle/>
          <a:p>
            <a:pPr>
              <a:lnSpc>
                <a:spcPts val="2853"/>
              </a:lnSpc>
            </a:pPr>
            <a:r>
              <a:rPr lang="en-US" sz="4000">
                <a:solidFill>
                  <a:srgbClr val="FFFFFF"/>
                </a:solidFill>
                <a:latin typeface="Interstate Black Cond" pitchFamily="50" charset="0"/>
              </a:rPr>
              <a:t>Why use a Due Diligence Data Room</a:t>
            </a:r>
          </a:p>
        </p:txBody>
      </p:sp>
      <p:sp>
        <p:nvSpPr>
          <p:cNvPr id="6" name="Google Shape;168;p26">
            <a:extLst>
              <a:ext uri="{FF2B5EF4-FFF2-40B4-BE49-F238E27FC236}">
                <a16:creationId xmlns:a16="http://schemas.microsoft.com/office/drawing/2014/main" id="{CEEE000B-EBD8-7A61-8E8E-10693CF89B8E}"/>
              </a:ext>
            </a:extLst>
          </p:cNvPr>
          <p:cNvSpPr txBox="1"/>
          <p:nvPr/>
        </p:nvSpPr>
        <p:spPr>
          <a:xfrm>
            <a:off x="386708" y="3315396"/>
            <a:ext cx="2828861"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Saves Time</a:t>
            </a:r>
          </a:p>
        </p:txBody>
      </p:sp>
      <p:sp>
        <p:nvSpPr>
          <p:cNvPr id="7" name="Google Shape;168;p26">
            <a:extLst>
              <a:ext uri="{FF2B5EF4-FFF2-40B4-BE49-F238E27FC236}">
                <a16:creationId xmlns:a16="http://schemas.microsoft.com/office/drawing/2014/main" id="{4D2046C4-7D02-6510-A808-81B7E1477552}"/>
              </a:ext>
            </a:extLst>
          </p:cNvPr>
          <p:cNvSpPr txBox="1"/>
          <p:nvPr/>
        </p:nvSpPr>
        <p:spPr>
          <a:xfrm>
            <a:off x="368531" y="1644441"/>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1</a:t>
            </a:r>
            <a:endParaRPr sz="4000" b="1" spc="-150">
              <a:latin typeface="Interstate Black Cond" pitchFamily="50" charset="0"/>
              <a:ea typeface="Playfair Display"/>
              <a:cs typeface="Playfair Display"/>
              <a:sym typeface="Playfair Display"/>
            </a:endParaRPr>
          </a:p>
        </p:txBody>
      </p:sp>
      <p:sp>
        <p:nvSpPr>
          <p:cNvPr id="8" name="Oval 7">
            <a:extLst>
              <a:ext uri="{FF2B5EF4-FFF2-40B4-BE49-F238E27FC236}">
                <a16:creationId xmlns:a16="http://schemas.microsoft.com/office/drawing/2014/main" id="{04C0772E-9EF3-AAF9-8B5F-FF554E221470}"/>
              </a:ext>
            </a:extLst>
          </p:cNvPr>
          <p:cNvSpPr/>
          <p:nvPr/>
        </p:nvSpPr>
        <p:spPr>
          <a:xfrm>
            <a:off x="818394" y="2107871"/>
            <a:ext cx="1189522" cy="1140191"/>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1AFB1EF-A3BB-9442-53A7-59BF526621EC}"/>
              </a:ext>
            </a:extLst>
          </p:cNvPr>
          <p:cNvPicPr>
            <a:picLocks noChangeAspect="1"/>
          </p:cNvPicPr>
          <p:nvPr/>
        </p:nvPicPr>
        <p:blipFill>
          <a:blip r:embed="rId4"/>
          <a:srcRect/>
          <a:stretch/>
        </p:blipFill>
        <p:spPr>
          <a:xfrm>
            <a:off x="661601" y="2137204"/>
            <a:ext cx="961306" cy="961306"/>
          </a:xfrm>
          <a:prstGeom prst="rect">
            <a:avLst/>
          </a:prstGeom>
        </p:spPr>
      </p:pic>
      <p:sp>
        <p:nvSpPr>
          <p:cNvPr id="10" name="Google Shape;168;p26">
            <a:extLst>
              <a:ext uri="{FF2B5EF4-FFF2-40B4-BE49-F238E27FC236}">
                <a16:creationId xmlns:a16="http://schemas.microsoft.com/office/drawing/2014/main" id="{79460B8D-8BFB-6700-326F-8C331A4CED14}"/>
              </a:ext>
            </a:extLst>
          </p:cNvPr>
          <p:cNvSpPr txBox="1"/>
          <p:nvPr/>
        </p:nvSpPr>
        <p:spPr>
          <a:xfrm>
            <a:off x="3970360" y="1573482"/>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2</a:t>
            </a:r>
            <a:endParaRPr sz="4000" b="1" spc="-150">
              <a:latin typeface="Interstate Black Cond" pitchFamily="50" charset="0"/>
              <a:ea typeface="Playfair Display"/>
              <a:cs typeface="Playfair Display"/>
              <a:sym typeface="Playfair Display"/>
            </a:endParaRPr>
          </a:p>
        </p:txBody>
      </p:sp>
      <p:sp>
        <p:nvSpPr>
          <p:cNvPr id="11" name="Oval 10">
            <a:extLst>
              <a:ext uri="{FF2B5EF4-FFF2-40B4-BE49-F238E27FC236}">
                <a16:creationId xmlns:a16="http://schemas.microsoft.com/office/drawing/2014/main" id="{242BDF31-616A-7B7B-03E3-1AECA1AD6B99}"/>
              </a:ext>
            </a:extLst>
          </p:cNvPr>
          <p:cNvSpPr/>
          <p:nvPr/>
        </p:nvSpPr>
        <p:spPr>
          <a:xfrm>
            <a:off x="4604687" y="2059916"/>
            <a:ext cx="1189523" cy="1188146"/>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E165EC8-F44E-15AC-3A24-575EF6B740B1}"/>
              </a:ext>
            </a:extLst>
          </p:cNvPr>
          <p:cNvPicPr>
            <a:picLocks noChangeAspect="1"/>
          </p:cNvPicPr>
          <p:nvPr/>
        </p:nvPicPr>
        <p:blipFill>
          <a:blip r:embed="rId5"/>
          <a:srcRect/>
          <a:stretch/>
        </p:blipFill>
        <p:spPr>
          <a:xfrm>
            <a:off x="4437468" y="2067140"/>
            <a:ext cx="1041749" cy="1041749"/>
          </a:xfrm>
          <a:prstGeom prst="rect">
            <a:avLst/>
          </a:prstGeom>
        </p:spPr>
      </p:pic>
      <p:sp>
        <p:nvSpPr>
          <p:cNvPr id="13" name="Google Shape;168;p26">
            <a:extLst>
              <a:ext uri="{FF2B5EF4-FFF2-40B4-BE49-F238E27FC236}">
                <a16:creationId xmlns:a16="http://schemas.microsoft.com/office/drawing/2014/main" id="{53EBFA1A-6301-CECC-DE3F-0D1269CB49C1}"/>
              </a:ext>
            </a:extLst>
          </p:cNvPr>
          <p:cNvSpPr txBox="1"/>
          <p:nvPr/>
        </p:nvSpPr>
        <p:spPr>
          <a:xfrm>
            <a:off x="7366952" y="1530406"/>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3</a:t>
            </a:r>
            <a:endParaRPr sz="4000" b="1" spc="-150">
              <a:latin typeface="Interstate Black Cond" pitchFamily="50" charset="0"/>
              <a:ea typeface="Playfair Display"/>
              <a:cs typeface="Playfair Display"/>
              <a:sym typeface="Playfair Display"/>
            </a:endParaRPr>
          </a:p>
        </p:txBody>
      </p:sp>
      <p:sp>
        <p:nvSpPr>
          <p:cNvPr id="14" name="Oval 13">
            <a:extLst>
              <a:ext uri="{FF2B5EF4-FFF2-40B4-BE49-F238E27FC236}">
                <a16:creationId xmlns:a16="http://schemas.microsoft.com/office/drawing/2014/main" id="{FAC225CC-9A85-A8E5-CF9F-B680E82D1CB6}"/>
              </a:ext>
            </a:extLst>
          </p:cNvPr>
          <p:cNvSpPr/>
          <p:nvPr/>
        </p:nvSpPr>
        <p:spPr>
          <a:xfrm>
            <a:off x="8011462" y="2107480"/>
            <a:ext cx="1189522" cy="1164894"/>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F2D7DFA-940B-F3AD-9139-E393348D8FAC}"/>
              </a:ext>
            </a:extLst>
          </p:cNvPr>
          <p:cNvPicPr>
            <a:picLocks noChangeAspect="1"/>
          </p:cNvPicPr>
          <p:nvPr/>
        </p:nvPicPr>
        <p:blipFill>
          <a:blip r:embed="rId6"/>
          <a:srcRect/>
          <a:stretch/>
        </p:blipFill>
        <p:spPr>
          <a:xfrm>
            <a:off x="7932563" y="2012963"/>
            <a:ext cx="1095926" cy="1095926"/>
          </a:xfrm>
          <a:prstGeom prst="rect">
            <a:avLst/>
          </a:prstGeom>
        </p:spPr>
      </p:pic>
      <p:sp>
        <p:nvSpPr>
          <p:cNvPr id="16" name="Google Shape;168;p26">
            <a:extLst>
              <a:ext uri="{FF2B5EF4-FFF2-40B4-BE49-F238E27FC236}">
                <a16:creationId xmlns:a16="http://schemas.microsoft.com/office/drawing/2014/main" id="{C2721DE6-A48C-0DB6-C779-D35167BECBCE}"/>
              </a:ext>
            </a:extLst>
          </p:cNvPr>
          <p:cNvSpPr txBox="1"/>
          <p:nvPr/>
        </p:nvSpPr>
        <p:spPr>
          <a:xfrm>
            <a:off x="4026670" y="3296017"/>
            <a:ext cx="3189128"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Increased Transparency</a:t>
            </a:r>
          </a:p>
        </p:txBody>
      </p:sp>
      <p:sp>
        <p:nvSpPr>
          <p:cNvPr id="17" name="Google Shape;168;p26">
            <a:extLst>
              <a:ext uri="{FF2B5EF4-FFF2-40B4-BE49-F238E27FC236}">
                <a16:creationId xmlns:a16="http://schemas.microsoft.com/office/drawing/2014/main" id="{3C5314AD-191E-9791-B05F-AC2D675645D6}"/>
              </a:ext>
            </a:extLst>
          </p:cNvPr>
          <p:cNvSpPr txBox="1"/>
          <p:nvPr/>
        </p:nvSpPr>
        <p:spPr>
          <a:xfrm>
            <a:off x="7615556" y="3295457"/>
            <a:ext cx="2828861"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Secure Access</a:t>
            </a:r>
          </a:p>
        </p:txBody>
      </p:sp>
      <p:sp>
        <p:nvSpPr>
          <p:cNvPr id="18" name="TextBox 17">
            <a:extLst>
              <a:ext uri="{FF2B5EF4-FFF2-40B4-BE49-F238E27FC236}">
                <a16:creationId xmlns:a16="http://schemas.microsoft.com/office/drawing/2014/main" id="{FBA83D78-3F03-3F02-2C62-5AB7AC60327C}"/>
              </a:ext>
            </a:extLst>
          </p:cNvPr>
          <p:cNvSpPr txBox="1"/>
          <p:nvPr/>
        </p:nvSpPr>
        <p:spPr>
          <a:xfrm>
            <a:off x="555418" y="4326595"/>
            <a:ext cx="3067715" cy="646331"/>
          </a:xfrm>
          <a:prstGeom prst="rect">
            <a:avLst/>
          </a:prstGeom>
          <a:noFill/>
        </p:spPr>
        <p:txBody>
          <a:bodyPr wrap="square" rtlCol="0">
            <a:spAutoFit/>
          </a:bodyPr>
          <a:lstStyle/>
          <a:p>
            <a:r>
              <a:rPr lang="en-US" sz="1200">
                <a:latin typeface="Interstate Light" pitchFamily="50" charset="0"/>
              </a:rPr>
              <a:t>By having your important documents all in one place, investors can easily access what the need</a:t>
            </a:r>
          </a:p>
        </p:txBody>
      </p:sp>
      <p:sp>
        <p:nvSpPr>
          <p:cNvPr id="19" name="TextBox 18">
            <a:extLst>
              <a:ext uri="{FF2B5EF4-FFF2-40B4-BE49-F238E27FC236}">
                <a16:creationId xmlns:a16="http://schemas.microsoft.com/office/drawing/2014/main" id="{015CA84A-DA5B-3508-C098-ADC355EE788E}"/>
              </a:ext>
            </a:extLst>
          </p:cNvPr>
          <p:cNvSpPr txBox="1"/>
          <p:nvPr/>
        </p:nvSpPr>
        <p:spPr>
          <a:xfrm>
            <a:off x="4148083" y="4307216"/>
            <a:ext cx="3067715" cy="461665"/>
          </a:xfrm>
          <a:prstGeom prst="rect">
            <a:avLst/>
          </a:prstGeom>
          <a:noFill/>
        </p:spPr>
        <p:txBody>
          <a:bodyPr wrap="square" rtlCol="0">
            <a:spAutoFit/>
          </a:bodyPr>
          <a:lstStyle/>
          <a:p>
            <a:r>
              <a:rPr lang="en-US" sz="1200">
                <a:latin typeface="Interstate Light" pitchFamily="50" charset="0"/>
              </a:rPr>
              <a:t>The data room makes it incredibly easy for</a:t>
            </a:r>
          </a:p>
        </p:txBody>
      </p:sp>
      <p:sp>
        <p:nvSpPr>
          <p:cNvPr id="20" name="TextBox 19">
            <a:extLst>
              <a:ext uri="{FF2B5EF4-FFF2-40B4-BE49-F238E27FC236}">
                <a16:creationId xmlns:a16="http://schemas.microsoft.com/office/drawing/2014/main" id="{EE56EB7B-9277-48B5-A545-78C3F9F0A090}"/>
              </a:ext>
            </a:extLst>
          </p:cNvPr>
          <p:cNvSpPr txBox="1"/>
          <p:nvPr/>
        </p:nvSpPr>
        <p:spPr>
          <a:xfrm>
            <a:off x="7615556" y="4321338"/>
            <a:ext cx="3067715" cy="461665"/>
          </a:xfrm>
          <a:prstGeom prst="rect">
            <a:avLst/>
          </a:prstGeom>
          <a:noFill/>
        </p:spPr>
        <p:txBody>
          <a:bodyPr wrap="square" rtlCol="0">
            <a:spAutoFit/>
          </a:bodyPr>
          <a:lstStyle/>
          <a:p>
            <a:r>
              <a:rPr lang="en-US" sz="1200" dirty="0">
                <a:latin typeface="Interstate Light" pitchFamily="50" charset="0"/>
              </a:rPr>
              <a:t>Control who is accessing your confidential information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7" y="3485389"/>
            <a:ext cx="6410909" cy="397801"/>
          </a:xfrm>
          <a:prstGeom prst="rect">
            <a:avLst/>
          </a:prstGeom>
        </p:spPr>
        <p:txBody>
          <a:bodyPr lIns="0" tIns="0" rIns="0" bIns="0" rtlCol="0" anchor="t">
            <a:spAutoFit/>
          </a:bodyPr>
          <a:lstStyle/>
          <a:p>
            <a:pPr>
              <a:lnSpc>
                <a:spcPts val="2853"/>
              </a:lnSpc>
            </a:pPr>
            <a:r>
              <a:rPr lang="en-US" sz="4400" dirty="0">
                <a:solidFill>
                  <a:srgbClr val="FFFFFF"/>
                </a:solidFill>
                <a:latin typeface="Interstate Black Cond"/>
              </a:rPr>
              <a:t>8. Budgeting and Forecasting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63974" y="-63440"/>
            <a:ext cx="10821347" cy="6157472"/>
          </a:xfrm>
          <a:custGeom>
            <a:avLst/>
            <a:gdLst/>
            <a:ahLst/>
            <a:cxnLst/>
            <a:rect l="l" t="t" r="r" b="b"/>
            <a:pathLst>
              <a:path w="10821347" h="6157472">
                <a:moveTo>
                  <a:pt x="0" y="0"/>
                </a:moveTo>
                <a:lnTo>
                  <a:pt x="10821347" y="0"/>
                </a:lnTo>
                <a:lnTo>
                  <a:pt x="10821347" y="6157472"/>
                </a:lnTo>
                <a:lnTo>
                  <a:pt x="0" y="615747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4164933" y="501073"/>
            <a:ext cx="2363534" cy="397801"/>
          </a:xfrm>
          <a:prstGeom prst="rect">
            <a:avLst/>
          </a:prstGeom>
        </p:spPr>
        <p:txBody>
          <a:bodyPr wrap="square" lIns="0" tIns="0" rIns="0" bIns="0" rtlCol="0" anchor="t">
            <a:spAutoFit/>
          </a:bodyPr>
          <a:lstStyle/>
          <a:p>
            <a:pPr>
              <a:lnSpc>
                <a:spcPts val="2853"/>
              </a:lnSpc>
            </a:pPr>
            <a:r>
              <a:rPr lang="en-US" sz="4400">
                <a:solidFill>
                  <a:srgbClr val="FFFFFF"/>
                </a:solidFill>
                <a:latin typeface="Interstate Black Cond" pitchFamily="50" charset="0"/>
              </a:rPr>
              <a:t>Budgeting</a:t>
            </a:r>
          </a:p>
        </p:txBody>
      </p:sp>
      <p:sp>
        <p:nvSpPr>
          <p:cNvPr id="6" name="Google Shape;168;p26">
            <a:extLst>
              <a:ext uri="{FF2B5EF4-FFF2-40B4-BE49-F238E27FC236}">
                <a16:creationId xmlns:a16="http://schemas.microsoft.com/office/drawing/2014/main" id="{7B6A351E-ED4B-F8F8-A0DB-9CEE6F45F920}"/>
              </a:ext>
            </a:extLst>
          </p:cNvPr>
          <p:cNvSpPr txBox="1"/>
          <p:nvPr/>
        </p:nvSpPr>
        <p:spPr>
          <a:xfrm>
            <a:off x="1794203" y="3007739"/>
            <a:ext cx="2828861"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Budgeting</a:t>
            </a:r>
          </a:p>
        </p:txBody>
      </p:sp>
      <p:sp>
        <p:nvSpPr>
          <p:cNvPr id="7" name="Google Shape;168;p26">
            <a:extLst>
              <a:ext uri="{FF2B5EF4-FFF2-40B4-BE49-F238E27FC236}">
                <a16:creationId xmlns:a16="http://schemas.microsoft.com/office/drawing/2014/main" id="{020A5A74-E166-78D1-9AAB-35636490D871}"/>
              </a:ext>
            </a:extLst>
          </p:cNvPr>
          <p:cNvSpPr txBox="1"/>
          <p:nvPr/>
        </p:nvSpPr>
        <p:spPr>
          <a:xfrm>
            <a:off x="1776026" y="1336784"/>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1</a:t>
            </a:r>
            <a:endParaRPr sz="4000" b="1" spc="-150">
              <a:latin typeface="Interstate Black Cond" pitchFamily="50" charset="0"/>
              <a:ea typeface="Playfair Display"/>
              <a:cs typeface="Playfair Display"/>
              <a:sym typeface="Playfair Display"/>
            </a:endParaRPr>
          </a:p>
        </p:txBody>
      </p:sp>
      <p:sp>
        <p:nvSpPr>
          <p:cNvPr id="8" name="Oval 7">
            <a:extLst>
              <a:ext uri="{FF2B5EF4-FFF2-40B4-BE49-F238E27FC236}">
                <a16:creationId xmlns:a16="http://schemas.microsoft.com/office/drawing/2014/main" id="{008130E1-0FF0-FAA8-AB89-80C186B26E9F}"/>
              </a:ext>
            </a:extLst>
          </p:cNvPr>
          <p:cNvSpPr/>
          <p:nvPr/>
        </p:nvSpPr>
        <p:spPr>
          <a:xfrm>
            <a:off x="2225889" y="1800214"/>
            <a:ext cx="1097584" cy="104174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428AFC7-1392-9C84-6DAB-45B9BE1140FC}"/>
              </a:ext>
            </a:extLst>
          </p:cNvPr>
          <p:cNvPicPr>
            <a:picLocks noChangeAspect="1"/>
          </p:cNvPicPr>
          <p:nvPr/>
        </p:nvPicPr>
        <p:blipFill>
          <a:blip r:embed="rId4"/>
          <a:srcRect/>
          <a:stretch/>
        </p:blipFill>
        <p:spPr>
          <a:xfrm>
            <a:off x="2069096" y="1829547"/>
            <a:ext cx="961306" cy="961306"/>
          </a:xfrm>
          <a:prstGeom prst="rect">
            <a:avLst/>
          </a:prstGeom>
        </p:spPr>
      </p:pic>
      <p:sp>
        <p:nvSpPr>
          <p:cNvPr id="10" name="Google Shape;168;p26">
            <a:extLst>
              <a:ext uri="{FF2B5EF4-FFF2-40B4-BE49-F238E27FC236}">
                <a16:creationId xmlns:a16="http://schemas.microsoft.com/office/drawing/2014/main" id="{D4C29031-DB7E-A0FE-09FA-BA533392745E}"/>
              </a:ext>
            </a:extLst>
          </p:cNvPr>
          <p:cNvSpPr txBox="1"/>
          <p:nvPr/>
        </p:nvSpPr>
        <p:spPr>
          <a:xfrm>
            <a:off x="5989201" y="1336784"/>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2</a:t>
            </a:r>
            <a:endParaRPr sz="4000" b="1" spc="-150">
              <a:latin typeface="Interstate Black Cond" pitchFamily="50" charset="0"/>
              <a:ea typeface="Playfair Display"/>
              <a:cs typeface="Playfair Display"/>
              <a:sym typeface="Playfair Display"/>
            </a:endParaRPr>
          </a:p>
        </p:txBody>
      </p:sp>
      <p:sp>
        <p:nvSpPr>
          <p:cNvPr id="11" name="Oval 10">
            <a:extLst>
              <a:ext uri="{FF2B5EF4-FFF2-40B4-BE49-F238E27FC236}">
                <a16:creationId xmlns:a16="http://schemas.microsoft.com/office/drawing/2014/main" id="{B883DCDF-00E9-658B-B827-36D6E8C9E78B}"/>
              </a:ext>
            </a:extLst>
          </p:cNvPr>
          <p:cNvSpPr/>
          <p:nvPr/>
        </p:nvSpPr>
        <p:spPr>
          <a:xfrm>
            <a:off x="6534317" y="1771638"/>
            <a:ext cx="1097585" cy="107032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D18C60-8FA2-4C64-BCDA-ED291BBBC2E5}"/>
              </a:ext>
            </a:extLst>
          </p:cNvPr>
          <p:cNvPicPr>
            <a:picLocks noChangeAspect="1"/>
          </p:cNvPicPr>
          <p:nvPr/>
        </p:nvPicPr>
        <p:blipFill>
          <a:blip r:embed="rId5"/>
          <a:srcRect/>
          <a:stretch/>
        </p:blipFill>
        <p:spPr>
          <a:xfrm>
            <a:off x="6367098" y="1778862"/>
            <a:ext cx="1041749" cy="1041749"/>
          </a:xfrm>
          <a:prstGeom prst="rect">
            <a:avLst/>
          </a:prstGeom>
        </p:spPr>
      </p:pic>
      <p:sp>
        <p:nvSpPr>
          <p:cNvPr id="13" name="Google Shape;168;p26">
            <a:extLst>
              <a:ext uri="{FF2B5EF4-FFF2-40B4-BE49-F238E27FC236}">
                <a16:creationId xmlns:a16="http://schemas.microsoft.com/office/drawing/2014/main" id="{54D7435A-2BDD-81F1-2448-34E9FDE2475C}"/>
              </a:ext>
            </a:extLst>
          </p:cNvPr>
          <p:cNvSpPr txBox="1"/>
          <p:nvPr/>
        </p:nvSpPr>
        <p:spPr>
          <a:xfrm>
            <a:off x="5956300" y="3007739"/>
            <a:ext cx="3189128"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Financial</a:t>
            </a:r>
            <a:r>
              <a:rPr lang="en-US" sz="2400" b="1" spc="-150">
                <a:solidFill>
                  <a:schemeClr val="bg2">
                    <a:lumMod val="75000"/>
                  </a:schemeClr>
                </a:solidFill>
                <a:latin typeface="Interstate Black Cond" pitchFamily="50" charset="0"/>
                <a:ea typeface="Playfair Display"/>
                <a:cs typeface="Playfair Display"/>
                <a:sym typeface="Playfair Display"/>
              </a:rPr>
              <a:t> </a:t>
            </a:r>
            <a:r>
              <a:rPr lang="en-US" sz="2400" b="1" spc="-150">
                <a:latin typeface="Interstate Black Cond" pitchFamily="50" charset="0"/>
                <a:ea typeface="Playfair Display"/>
                <a:cs typeface="Playfair Display"/>
                <a:sym typeface="Playfair Display"/>
              </a:rPr>
              <a:t>Forecasting</a:t>
            </a:r>
          </a:p>
        </p:txBody>
      </p:sp>
      <p:sp>
        <p:nvSpPr>
          <p:cNvPr id="14" name="TextBox 13">
            <a:extLst>
              <a:ext uri="{FF2B5EF4-FFF2-40B4-BE49-F238E27FC236}">
                <a16:creationId xmlns:a16="http://schemas.microsoft.com/office/drawing/2014/main" id="{29528114-E970-70F0-2B8A-35252C27F08A}"/>
              </a:ext>
            </a:extLst>
          </p:cNvPr>
          <p:cNvSpPr txBox="1"/>
          <p:nvPr/>
        </p:nvSpPr>
        <p:spPr>
          <a:xfrm>
            <a:off x="1962913" y="3560246"/>
            <a:ext cx="3067715" cy="1754326"/>
          </a:xfrm>
          <a:prstGeom prst="rect">
            <a:avLst/>
          </a:prstGeom>
          <a:noFill/>
        </p:spPr>
        <p:txBody>
          <a:bodyPr wrap="square" rtlCol="0">
            <a:spAutoFit/>
          </a:bodyPr>
          <a:lstStyle/>
          <a:p>
            <a:r>
              <a:rPr lang="en-US" dirty="0">
                <a:latin typeface="Interstate" pitchFamily="50" charset="0"/>
              </a:rPr>
              <a:t>A budget is a quantitative </a:t>
            </a:r>
            <a:r>
              <a:rPr lang="en-US" b="1" u="sng" dirty="0" err="1">
                <a:latin typeface="Interstate" pitchFamily="50" charset="0"/>
              </a:rPr>
              <a:t>visualisation</a:t>
            </a:r>
            <a:r>
              <a:rPr lang="en-US" dirty="0">
                <a:latin typeface="Interstate" pitchFamily="50" charset="0"/>
              </a:rPr>
              <a:t> of a proposed future plan for a specific period. It may include Financial and nonfinancial information. </a:t>
            </a:r>
          </a:p>
        </p:txBody>
      </p:sp>
      <p:sp>
        <p:nvSpPr>
          <p:cNvPr id="15" name="TextBox 14">
            <a:extLst>
              <a:ext uri="{FF2B5EF4-FFF2-40B4-BE49-F238E27FC236}">
                <a16:creationId xmlns:a16="http://schemas.microsoft.com/office/drawing/2014/main" id="{DF5CC64E-5051-B5CE-5363-B6FB9C0D1B38}"/>
              </a:ext>
            </a:extLst>
          </p:cNvPr>
          <p:cNvSpPr txBox="1"/>
          <p:nvPr/>
        </p:nvSpPr>
        <p:spPr>
          <a:xfrm>
            <a:off x="6077713" y="3554068"/>
            <a:ext cx="3067715" cy="2031325"/>
          </a:xfrm>
          <a:prstGeom prst="rect">
            <a:avLst/>
          </a:prstGeom>
          <a:noFill/>
        </p:spPr>
        <p:txBody>
          <a:bodyPr wrap="square" rtlCol="0">
            <a:spAutoFit/>
          </a:bodyPr>
          <a:lstStyle/>
          <a:p>
            <a:r>
              <a:rPr lang="en-US" dirty="0">
                <a:latin typeface="Interstate" pitchFamily="50" charset="0"/>
              </a:rPr>
              <a:t>A financial forecast is an </a:t>
            </a:r>
            <a:r>
              <a:rPr lang="en-US" b="1" u="sng" dirty="0">
                <a:latin typeface="Interstate" pitchFamily="50" charset="0"/>
              </a:rPr>
              <a:t>estimate of future financial </a:t>
            </a:r>
            <a:r>
              <a:rPr lang="en-US" dirty="0">
                <a:latin typeface="Interstate" pitchFamily="50" charset="0"/>
              </a:rPr>
              <a:t>outcomes for a business, applied in budgeting, capital budgeting and/ or valuation.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62386" y="-70997"/>
            <a:ext cx="10821347" cy="6157472"/>
          </a:xfrm>
          <a:custGeom>
            <a:avLst/>
            <a:gdLst/>
            <a:ahLst/>
            <a:cxnLst/>
            <a:rect l="l" t="t" r="r" b="b"/>
            <a:pathLst>
              <a:path w="10821347" h="6157472">
                <a:moveTo>
                  <a:pt x="0" y="0"/>
                </a:moveTo>
                <a:lnTo>
                  <a:pt x="10821347" y="0"/>
                </a:lnTo>
                <a:lnTo>
                  <a:pt x="10821347" y="6157472"/>
                </a:lnTo>
                <a:lnTo>
                  <a:pt x="0" y="615747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4203032" y="527050"/>
            <a:ext cx="2776887" cy="427874"/>
          </a:xfrm>
          <a:prstGeom prst="rect">
            <a:avLst/>
          </a:prstGeom>
        </p:spPr>
        <p:txBody>
          <a:bodyPr wrap="square" lIns="0" tIns="0" rIns="0" bIns="0" rtlCol="0" anchor="t">
            <a:spAutoFit/>
          </a:bodyPr>
          <a:lstStyle/>
          <a:p>
            <a:pPr>
              <a:lnSpc>
                <a:spcPts val="2853"/>
              </a:lnSpc>
            </a:pPr>
            <a:r>
              <a:rPr lang="en-US" sz="4400" dirty="0">
                <a:solidFill>
                  <a:srgbClr val="FFFFFF"/>
                </a:solidFill>
                <a:latin typeface="Interstate Black Cond" pitchFamily="50" charset="0"/>
              </a:rPr>
              <a:t>Budgeting</a:t>
            </a:r>
          </a:p>
        </p:txBody>
      </p:sp>
      <p:sp>
        <p:nvSpPr>
          <p:cNvPr id="6" name="Oval 5">
            <a:extLst>
              <a:ext uri="{FF2B5EF4-FFF2-40B4-BE49-F238E27FC236}">
                <a16:creationId xmlns:a16="http://schemas.microsoft.com/office/drawing/2014/main" id="{C5BE77AE-7F6A-9CD7-775D-1DA32743FC03}"/>
              </a:ext>
            </a:extLst>
          </p:cNvPr>
          <p:cNvSpPr/>
          <p:nvPr/>
        </p:nvSpPr>
        <p:spPr>
          <a:xfrm>
            <a:off x="336896" y="2734405"/>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275ABE5-B877-104E-C2DC-F6DE2A067E0E}"/>
              </a:ext>
            </a:extLst>
          </p:cNvPr>
          <p:cNvSpPr/>
          <p:nvPr/>
        </p:nvSpPr>
        <p:spPr>
          <a:xfrm>
            <a:off x="321126" y="4130456"/>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8;p26">
            <a:extLst>
              <a:ext uri="{FF2B5EF4-FFF2-40B4-BE49-F238E27FC236}">
                <a16:creationId xmlns:a16="http://schemas.microsoft.com/office/drawing/2014/main" id="{04BCDFCC-C584-0687-D839-64ABB18B81CF}"/>
              </a:ext>
            </a:extLst>
          </p:cNvPr>
          <p:cNvSpPr txBox="1"/>
          <p:nvPr/>
        </p:nvSpPr>
        <p:spPr>
          <a:xfrm>
            <a:off x="165100" y="1245133"/>
            <a:ext cx="9734204" cy="1908184"/>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dirty="0">
                <a:latin typeface="Interstate Black Cond" pitchFamily="50" charset="0"/>
                <a:ea typeface="Playfair Display"/>
                <a:cs typeface="Playfair Display"/>
                <a:sym typeface="Playfair Display"/>
              </a:rPr>
              <a:t>Definition: A budget is a quantitative visualization of a proposed future plan for a specific period. It may include Financial and nonfinancial information. </a:t>
            </a:r>
          </a:p>
          <a:p>
            <a:pPr marL="139700" lvl="0" algn="l" rtl="0">
              <a:spcBef>
                <a:spcPts val="0"/>
              </a:spcBef>
              <a:spcAft>
                <a:spcPts val="0"/>
              </a:spcAft>
              <a:buSzPts val="1400"/>
            </a:pPr>
            <a:endParaRPr lang="en-US" sz="2800" b="1" spc="-150" dirty="0">
              <a:latin typeface="Interstate Black Cond" pitchFamily="50" charset="0"/>
              <a:ea typeface="Playfair Display"/>
              <a:cs typeface="Playfair Display"/>
              <a:sym typeface="Playfair Display"/>
            </a:endParaRPr>
          </a:p>
        </p:txBody>
      </p:sp>
      <p:sp>
        <p:nvSpPr>
          <p:cNvPr id="9" name="TextBox 8">
            <a:extLst>
              <a:ext uri="{FF2B5EF4-FFF2-40B4-BE49-F238E27FC236}">
                <a16:creationId xmlns:a16="http://schemas.microsoft.com/office/drawing/2014/main" id="{64CD51E2-EEFC-FBF9-AA6A-CA0A36201D20}"/>
              </a:ext>
            </a:extLst>
          </p:cNvPr>
          <p:cNvSpPr txBox="1"/>
          <p:nvPr/>
        </p:nvSpPr>
        <p:spPr>
          <a:xfrm>
            <a:off x="454130" y="2879921"/>
            <a:ext cx="8562109" cy="1015663"/>
          </a:xfrm>
          <a:prstGeom prst="rect">
            <a:avLst/>
          </a:prstGeom>
          <a:noFill/>
        </p:spPr>
        <p:txBody>
          <a:bodyPr wrap="square" rtlCol="0">
            <a:spAutoFit/>
          </a:bodyPr>
          <a:lstStyle/>
          <a:p>
            <a:r>
              <a:rPr lang="en-US" sz="1200">
                <a:latin typeface="League Spartan" pitchFamily="2" charset="77"/>
              </a:rPr>
              <a:t>Planning is the design of a desired future and of the effective ways of bringing it about</a:t>
            </a:r>
          </a:p>
          <a:p>
            <a:endParaRPr lang="en-US" sz="1200">
              <a:latin typeface="League Spartan" pitchFamily="2" charset="77"/>
            </a:endParaRPr>
          </a:p>
          <a:p>
            <a:r>
              <a:rPr lang="en-US" sz="1200" b="1">
                <a:latin typeface="League Spartan" pitchFamily="2" charset="77"/>
              </a:rPr>
              <a:t>Strategic Planning: </a:t>
            </a:r>
            <a:r>
              <a:rPr lang="en-US" sz="1200">
                <a:latin typeface="League Spartan" pitchFamily="2" charset="77"/>
              </a:rPr>
              <a:t>purposely controlling future operations towards desired objectives for periods longer than one year </a:t>
            </a:r>
          </a:p>
          <a:p>
            <a:r>
              <a:rPr lang="en-US" sz="1200" b="1">
                <a:latin typeface="League Spartan" pitchFamily="2" charset="77"/>
              </a:rPr>
              <a:t>Short-term Planning: </a:t>
            </a:r>
            <a:r>
              <a:rPr lang="en-US" sz="1200">
                <a:latin typeface="League Spartan" pitchFamily="2" charset="77"/>
              </a:rPr>
              <a:t>Given the current business scenario, uses the budget as a tool to create a forecast for the next twelve months </a:t>
            </a:r>
          </a:p>
          <a:p>
            <a:endParaRPr lang="en-US" sz="1200">
              <a:latin typeface="League Spartan" pitchFamily="2" charset="77"/>
            </a:endParaRPr>
          </a:p>
        </p:txBody>
      </p:sp>
      <p:sp>
        <p:nvSpPr>
          <p:cNvPr id="10" name="TextBox 9">
            <a:extLst>
              <a:ext uri="{FF2B5EF4-FFF2-40B4-BE49-F238E27FC236}">
                <a16:creationId xmlns:a16="http://schemas.microsoft.com/office/drawing/2014/main" id="{9EF8AB47-91F4-68A3-2052-A45C5492F14B}"/>
              </a:ext>
            </a:extLst>
          </p:cNvPr>
          <p:cNvSpPr txBox="1"/>
          <p:nvPr/>
        </p:nvSpPr>
        <p:spPr>
          <a:xfrm>
            <a:off x="454130" y="4300322"/>
            <a:ext cx="8562109" cy="461665"/>
          </a:xfrm>
          <a:prstGeom prst="rect">
            <a:avLst/>
          </a:prstGeom>
          <a:noFill/>
        </p:spPr>
        <p:txBody>
          <a:bodyPr wrap="square" rtlCol="0">
            <a:spAutoFit/>
          </a:bodyPr>
          <a:lstStyle/>
          <a:p>
            <a:r>
              <a:rPr lang="en-US" sz="1200">
                <a:latin typeface="League Spartan" pitchFamily="2" charset="77"/>
              </a:rPr>
              <a:t>The core of financial management is the decisions that are required to ensure growth of the business enterprise and the funds invested. </a:t>
            </a:r>
          </a:p>
        </p:txBody>
      </p:sp>
      <p:sp>
        <p:nvSpPr>
          <p:cNvPr id="11" name="Oval 10">
            <a:extLst>
              <a:ext uri="{FF2B5EF4-FFF2-40B4-BE49-F238E27FC236}">
                <a16:creationId xmlns:a16="http://schemas.microsoft.com/office/drawing/2014/main" id="{3B8EAAFE-642D-B4DA-E607-ACA42FCC3D3E}"/>
              </a:ext>
            </a:extLst>
          </p:cNvPr>
          <p:cNvSpPr/>
          <p:nvPr/>
        </p:nvSpPr>
        <p:spPr>
          <a:xfrm>
            <a:off x="321126" y="4963881"/>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B86A1C-5889-F419-D98E-C804EB4D2E1B}"/>
              </a:ext>
            </a:extLst>
          </p:cNvPr>
          <p:cNvSpPr txBox="1"/>
          <p:nvPr/>
        </p:nvSpPr>
        <p:spPr>
          <a:xfrm>
            <a:off x="454130" y="5030268"/>
            <a:ext cx="8562109" cy="276999"/>
          </a:xfrm>
          <a:prstGeom prst="rect">
            <a:avLst/>
          </a:prstGeom>
          <a:noFill/>
        </p:spPr>
        <p:txBody>
          <a:bodyPr wrap="square" rtlCol="0">
            <a:spAutoFit/>
          </a:bodyPr>
          <a:lstStyle/>
          <a:p>
            <a:r>
              <a:rPr lang="en-US" sz="1200" dirty="0">
                <a:latin typeface="League Spartan" pitchFamily="2" charset="77"/>
              </a:rPr>
              <a:t>Budgeting is a tool used by management to make more informed decisions and to plan for the ahead and monitor performance.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62386" y="-70997"/>
            <a:ext cx="10821347" cy="6157472"/>
          </a:xfrm>
          <a:custGeom>
            <a:avLst/>
            <a:gdLst/>
            <a:ahLst/>
            <a:cxnLst/>
            <a:rect l="l" t="t" r="r" b="b"/>
            <a:pathLst>
              <a:path w="10821347" h="6157472">
                <a:moveTo>
                  <a:pt x="0" y="0"/>
                </a:moveTo>
                <a:lnTo>
                  <a:pt x="10821347" y="0"/>
                </a:lnTo>
                <a:lnTo>
                  <a:pt x="10821347" y="6157472"/>
                </a:lnTo>
                <a:lnTo>
                  <a:pt x="0" y="615747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1958601" y="537669"/>
            <a:ext cx="8498877"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Importance and Advantages of Budgeting</a:t>
            </a:r>
          </a:p>
        </p:txBody>
      </p:sp>
      <p:sp>
        <p:nvSpPr>
          <p:cNvPr id="6" name="Oval 5">
            <a:extLst>
              <a:ext uri="{FF2B5EF4-FFF2-40B4-BE49-F238E27FC236}">
                <a16:creationId xmlns:a16="http://schemas.microsoft.com/office/drawing/2014/main" id="{9CA16FEF-5E8F-3E25-E8CA-36173C9EAFBE}"/>
              </a:ext>
            </a:extLst>
          </p:cNvPr>
          <p:cNvSpPr/>
          <p:nvPr/>
        </p:nvSpPr>
        <p:spPr>
          <a:xfrm>
            <a:off x="383761" y="3353091"/>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1F33E1-AD12-8826-05A3-BC1865DDB068}"/>
              </a:ext>
            </a:extLst>
          </p:cNvPr>
          <p:cNvSpPr/>
          <p:nvPr/>
        </p:nvSpPr>
        <p:spPr>
          <a:xfrm>
            <a:off x="363883" y="4108465"/>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168915-9F91-EABC-1063-26755D3EBD95}"/>
              </a:ext>
            </a:extLst>
          </p:cNvPr>
          <p:cNvSpPr/>
          <p:nvPr/>
        </p:nvSpPr>
        <p:spPr>
          <a:xfrm>
            <a:off x="403145" y="1844150"/>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0E080F-BDB1-662F-7539-A12FB8E08A7B}"/>
              </a:ext>
            </a:extLst>
          </p:cNvPr>
          <p:cNvSpPr/>
          <p:nvPr/>
        </p:nvSpPr>
        <p:spPr>
          <a:xfrm>
            <a:off x="403145" y="2639206"/>
            <a:ext cx="438310" cy="40977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C33DC4-DA2F-0E93-07BC-773AB01A0E49}"/>
              </a:ext>
            </a:extLst>
          </p:cNvPr>
          <p:cNvSpPr txBox="1"/>
          <p:nvPr/>
        </p:nvSpPr>
        <p:spPr>
          <a:xfrm>
            <a:off x="622300" y="1952091"/>
            <a:ext cx="8562109" cy="3231654"/>
          </a:xfrm>
          <a:prstGeom prst="rect">
            <a:avLst/>
          </a:prstGeom>
          <a:noFill/>
        </p:spPr>
        <p:txBody>
          <a:bodyPr wrap="square" rtlCol="0">
            <a:spAutoFit/>
          </a:bodyPr>
          <a:lstStyle/>
          <a:p>
            <a:r>
              <a:rPr lang="en-US" sz="1200" b="1">
                <a:latin typeface="Interstate" pitchFamily="50" charset="0"/>
              </a:rPr>
              <a:t>Financial Control: </a:t>
            </a:r>
            <a:r>
              <a:rPr lang="en-US" sz="1200">
                <a:latin typeface="Interstate Light" pitchFamily="50" charset="0"/>
              </a:rPr>
              <a:t>Budgeting provides a clear picture of income and expenses, allowing one to exercise better control over their finances. This allows one to identify areas where they are overspending or where they can cut back, helping to stay within set financial means.</a:t>
            </a:r>
          </a:p>
          <a:p>
            <a:endParaRPr lang="en-US" sz="1200">
              <a:latin typeface="Interstate" pitchFamily="50" charset="0"/>
            </a:endParaRPr>
          </a:p>
          <a:p>
            <a:r>
              <a:rPr lang="en-US" sz="1200" b="1">
                <a:latin typeface="Interstate" pitchFamily="50" charset="0"/>
              </a:rPr>
              <a:t>Goal Setting &amp; Planning: </a:t>
            </a:r>
            <a:r>
              <a:rPr lang="en-US" sz="1200">
                <a:latin typeface="Interstate Light" pitchFamily="50" charset="0"/>
              </a:rPr>
              <a:t>A budget helps one set financial goals and provides a roadmap for achieving them. Whether it's saving for a down payment or paying off debt, budgeting allows one to allocate funds toward their goals systematically. </a:t>
            </a:r>
          </a:p>
          <a:p>
            <a:endParaRPr lang="en-US" sz="1200">
              <a:latin typeface="Interstate" pitchFamily="50" charset="0"/>
            </a:endParaRPr>
          </a:p>
          <a:p>
            <a:r>
              <a:rPr lang="en-US" sz="1200" b="1">
                <a:latin typeface="Interstate" pitchFamily="50" charset="0"/>
              </a:rPr>
              <a:t>Debt Management: </a:t>
            </a:r>
            <a:r>
              <a:rPr lang="en-US" sz="1200">
                <a:latin typeface="Interstate Light" pitchFamily="50" charset="0"/>
              </a:rPr>
              <a:t>Budgeting plays a vital role in managing and reducing debt. By allocating a portion of one’s budget towards debt repayment, one can systematically pay off outstanding balances, reduce interest charges, and work towards becoming debt-free.</a:t>
            </a:r>
          </a:p>
          <a:p>
            <a:endParaRPr lang="en-US" sz="1200">
              <a:latin typeface="Interstate" pitchFamily="50" charset="0"/>
            </a:endParaRPr>
          </a:p>
          <a:p>
            <a:r>
              <a:rPr lang="en-US" sz="1200" b="1">
                <a:latin typeface="Interstate" pitchFamily="50" charset="0"/>
              </a:rPr>
              <a:t>Improved Decision Making: </a:t>
            </a:r>
            <a:r>
              <a:rPr lang="en-US" sz="1200">
                <a:latin typeface="Interstate Light" pitchFamily="50" charset="0"/>
              </a:rPr>
              <a:t>A budget provides one with a clear overview of a financial situation, enabling them to make informed decisions. When faced with choices about major purchases or investments, one can consult their budget to determine if they have the financial resources available. </a:t>
            </a:r>
          </a:p>
          <a:p>
            <a:endParaRPr lang="en-US" sz="1200">
              <a:latin typeface="Interstate" pitchFamily="50" charset="0"/>
            </a:endParaRPr>
          </a:p>
          <a:p>
            <a:endParaRPr lang="en-US" sz="1200">
              <a:latin typeface="Interstate" pitchFamily="50" charset="0"/>
            </a:endParaRPr>
          </a:p>
          <a:p>
            <a:endParaRPr lang="en-US" sz="1200">
              <a:latin typeface="Interstate" pitchFamily="50"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78643" y="-89497"/>
            <a:ext cx="10853861" cy="6175972"/>
          </a:xfrm>
          <a:custGeom>
            <a:avLst/>
            <a:gdLst/>
            <a:ahLst/>
            <a:cxnLst/>
            <a:rect l="l" t="t" r="r" b="b"/>
            <a:pathLst>
              <a:path w="10853861" h="6175972">
                <a:moveTo>
                  <a:pt x="0" y="0"/>
                </a:moveTo>
                <a:lnTo>
                  <a:pt x="10853861" y="0"/>
                </a:lnTo>
                <a:lnTo>
                  <a:pt x="10853861" y="6175972"/>
                </a:lnTo>
                <a:lnTo>
                  <a:pt x="0" y="617597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2520755" y="537669"/>
            <a:ext cx="7093145" cy="387029"/>
          </a:xfrm>
          <a:prstGeom prst="rect">
            <a:avLst/>
          </a:prstGeom>
        </p:spPr>
        <p:txBody>
          <a:bodyPr wrap="square" lIns="0" tIns="0" rIns="0" bIns="0" rtlCol="0" anchor="t">
            <a:spAutoFit/>
          </a:bodyPr>
          <a:lstStyle/>
          <a:p>
            <a:pPr>
              <a:lnSpc>
                <a:spcPts val="2853"/>
              </a:lnSpc>
            </a:pPr>
            <a:r>
              <a:rPr lang="en-US" sz="4000">
                <a:solidFill>
                  <a:srgbClr val="FFFFFF"/>
                </a:solidFill>
                <a:latin typeface="Interstate Black Cond" pitchFamily="50" charset="0"/>
              </a:rPr>
              <a:t>Useful Purposes of Budgeting</a:t>
            </a:r>
          </a:p>
        </p:txBody>
      </p:sp>
      <p:sp>
        <p:nvSpPr>
          <p:cNvPr id="6" name="Oval 5">
            <a:extLst>
              <a:ext uri="{FF2B5EF4-FFF2-40B4-BE49-F238E27FC236}">
                <a16:creationId xmlns:a16="http://schemas.microsoft.com/office/drawing/2014/main" id="{99FF477F-15D3-3E1F-1366-C107407FD8E6}"/>
              </a:ext>
            </a:extLst>
          </p:cNvPr>
          <p:cNvSpPr/>
          <p:nvPr/>
        </p:nvSpPr>
        <p:spPr>
          <a:xfrm>
            <a:off x="220120" y="1382788"/>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FA8FE0B-EFB1-AD5F-D1C6-C6F5AE42D1B8}"/>
              </a:ext>
            </a:extLst>
          </p:cNvPr>
          <p:cNvSpPr/>
          <p:nvPr/>
        </p:nvSpPr>
        <p:spPr>
          <a:xfrm>
            <a:off x="2755405" y="1382788"/>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1A8E05C-8082-19D2-53A0-3017C59A8516}"/>
              </a:ext>
            </a:extLst>
          </p:cNvPr>
          <p:cNvSpPr/>
          <p:nvPr/>
        </p:nvSpPr>
        <p:spPr>
          <a:xfrm>
            <a:off x="5706434" y="1294901"/>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Google Shape;168;p26">
            <a:extLst>
              <a:ext uri="{FF2B5EF4-FFF2-40B4-BE49-F238E27FC236}">
                <a16:creationId xmlns:a16="http://schemas.microsoft.com/office/drawing/2014/main" id="{B3D285BA-C62B-C7CA-3524-6BE0E4F6605C}"/>
              </a:ext>
            </a:extLst>
          </p:cNvPr>
          <p:cNvSpPr txBox="1"/>
          <p:nvPr/>
        </p:nvSpPr>
        <p:spPr>
          <a:xfrm>
            <a:off x="206792" y="1530841"/>
            <a:ext cx="2412938" cy="129263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Arial" panose="020B0604020202020204" pitchFamily="34" charset="0"/>
                <a:sym typeface="Playfair Display"/>
              </a:rPr>
              <a:t>Planning Annual Operations</a:t>
            </a:r>
          </a:p>
          <a:p>
            <a:pPr marL="139700" lvl="0" algn="l" rtl="0">
              <a:spcBef>
                <a:spcPts val="0"/>
              </a:spcBef>
              <a:spcAft>
                <a:spcPts val="0"/>
              </a:spcAft>
              <a:buSzPts val="1400"/>
            </a:pPr>
            <a:endParaRPr lang="en-US" sz="2400" b="1" spc="-150">
              <a:latin typeface="Interstate Black Cond" pitchFamily="50" charset="0"/>
              <a:ea typeface="Playfair Display"/>
              <a:cs typeface="Arial" panose="020B0604020202020204" pitchFamily="34" charset="0"/>
              <a:sym typeface="Playfair Display"/>
            </a:endParaRPr>
          </a:p>
        </p:txBody>
      </p:sp>
      <p:sp>
        <p:nvSpPr>
          <p:cNvPr id="10" name="TextBox 9">
            <a:extLst>
              <a:ext uri="{FF2B5EF4-FFF2-40B4-BE49-F238E27FC236}">
                <a16:creationId xmlns:a16="http://schemas.microsoft.com/office/drawing/2014/main" id="{9A425DFB-56BE-A6D4-462E-8CCCB3841140}"/>
              </a:ext>
            </a:extLst>
          </p:cNvPr>
          <p:cNvSpPr txBox="1"/>
          <p:nvPr/>
        </p:nvSpPr>
        <p:spPr>
          <a:xfrm>
            <a:off x="294105" y="2786738"/>
            <a:ext cx="2332049" cy="2462213"/>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Major planning decisions taken:</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Sales Price increase</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New staff</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New division expansion</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Update budget to reflect decisions above. Above decision implementation is refined in budget to anticipate problems.</a:t>
            </a:r>
          </a:p>
        </p:txBody>
      </p:sp>
      <p:sp>
        <p:nvSpPr>
          <p:cNvPr id="11" name="Google Shape;168;p26">
            <a:extLst>
              <a:ext uri="{FF2B5EF4-FFF2-40B4-BE49-F238E27FC236}">
                <a16:creationId xmlns:a16="http://schemas.microsoft.com/office/drawing/2014/main" id="{55305796-525D-E21D-583B-608F31D137CE}"/>
              </a:ext>
            </a:extLst>
          </p:cNvPr>
          <p:cNvSpPr txBox="1"/>
          <p:nvPr/>
        </p:nvSpPr>
        <p:spPr>
          <a:xfrm>
            <a:off x="2742077" y="1530841"/>
            <a:ext cx="2615920" cy="92329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Arial" panose="020B0604020202020204" pitchFamily="34" charset="0"/>
                <a:sym typeface="Playfair Display"/>
              </a:rPr>
              <a:t>Motivating Managers to Achieve Goals</a:t>
            </a:r>
          </a:p>
        </p:txBody>
      </p:sp>
      <p:sp>
        <p:nvSpPr>
          <p:cNvPr id="12" name="TextBox 11">
            <a:extLst>
              <a:ext uri="{FF2B5EF4-FFF2-40B4-BE49-F238E27FC236}">
                <a16:creationId xmlns:a16="http://schemas.microsoft.com/office/drawing/2014/main" id="{D0F91DCB-7AFD-81D2-E679-7EF72742209D}"/>
              </a:ext>
            </a:extLst>
          </p:cNvPr>
          <p:cNvSpPr txBox="1"/>
          <p:nvPr/>
        </p:nvSpPr>
        <p:spPr>
          <a:xfrm>
            <a:off x="2916797" y="2785456"/>
            <a:ext cx="2140937" cy="2246769"/>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Incentive to influence the behavior of managers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 standard that manager may be motivated to strive to achieve/hold accountable towards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Managers to assist with budget set-up</a:t>
            </a:r>
          </a:p>
        </p:txBody>
      </p:sp>
      <p:sp>
        <p:nvSpPr>
          <p:cNvPr id="13" name="Google Shape;168;p26">
            <a:extLst>
              <a:ext uri="{FF2B5EF4-FFF2-40B4-BE49-F238E27FC236}">
                <a16:creationId xmlns:a16="http://schemas.microsoft.com/office/drawing/2014/main" id="{9D05F16D-9FFB-B281-974D-8B4A50587B1E}"/>
              </a:ext>
            </a:extLst>
          </p:cNvPr>
          <p:cNvSpPr txBox="1"/>
          <p:nvPr/>
        </p:nvSpPr>
        <p:spPr>
          <a:xfrm>
            <a:off x="5693106" y="1442954"/>
            <a:ext cx="2313927" cy="92329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Arial" panose="020B0604020202020204" pitchFamily="34" charset="0"/>
                <a:sym typeface="Playfair Display"/>
              </a:rPr>
              <a:t>Controlling Activities</a:t>
            </a:r>
          </a:p>
        </p:txBody>
      </p:sp>
      <p:sp>
        <p:nvSpPr>
          <p:cNvPr id="14" name="TextBox 13">
            <a:extLst>
              <a:ext uri="{FF2B5EF4-FFF2-40B4-BE49-F238E27FC236}">
                <a16:creationId xmlns:a16="http://schemas.microsoft.com/office/drawing/2014/main" id="{68B18F2A-3C17-6811-BD7C-75861085E5A5}"/>
              </a:ext>
            </a:extLst>
          </p:cNvPr>
          <p:cNvSpPr txBox="1"/>
          <p:nvPr/>
        </p:nvSpPr>
        <p:spPr>
          <a:xfrm>
            <a:off x="5586959" y="2380483"/>
            <a:ext cx="2420074" cy="2893100"/>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Having a budget enables managers to control the business. The stages in budgetary control are:</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Preparation of plans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Comparison of plans with actual results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Analysis of variances (actual vs. budget).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Large variance = drill down and resolve inefficiencies</a:t>
            </a:r>
          </a:p>
        </p:txBody>
      </p:sp>
      <p:sp>
        <p:nvSpPr>
          <p:cNvPr id="15" name="Oval 14">
            <a:extLst>
              <a:ext uri="{FF2B5EF4-FFF2-40B4-BE49-F238E27FC236}">
                <a16:creationId xmlns:a16="http://schemas.microsoft.com/office/drawing/2014/main" id="{F993C33A-1D8C-A77A-22BE-1F8A9348A840}"/>
              </a:ext>
            </a:extLst>
          </p:cNvPr>
          <p:cNvSpPr/>
          <p:nvPr/>
        </p:nvSpPr>
        <p:spPr>
          <a:xfrm>
            <a:off x="8184773" y="1234735"/>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Google Shape;168;p26">
            <a:extLst>
              <a:ext uri="{FF2B5EF4-FFF2-40B4-BE49-F238E27FC236}">
                <a16:creationId xmlns:a16="http://schemas.microsoft.com/office/drawing/2014/main" id="{BD63FE45-0D76-E27C-3C8F-17E5E338002A}"/>
              </a:ext>
            </a:extLst>
          </p:cNvPr>
          <p:cNvSpPr txBox="1"/>
          <p:nvPr/>
        </p:nvSpPr>
        <p:spPr>
          <a:xfrm>
            <a:off x="8171445" y="1382788"/>
            <a:ext cx="2564451" cy="129263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Arial" panose="020B0604020202020204" pitchFamily="34" charset="0"/>
                <a:sym typeface="Playfair Display"/>
              </a:rPr>
              <a:t>Evaluate the Performance of Managers </a:t>
            </a:r>
          </a:p>
        </p:txBody>
      </p:sp>
      <p:sp>
        <p:nvSpPr>
          <p:cNvPr id="17" name="TextBox 16">
            <a:extLst>
              <a:ext uri="{FF2B5EF4-FFF2-40B4-BE49-F238E27FC236}">
                <a16:creationId xmlns:a16="http://schemas.microsoft.com/office/drawing/2014/main" id="{25D5D951-0A20-D501-9C5B-F5158B55ED47}"/>
              </a:ext>
            </a:extLst>
          </p:cNvPr>
          <p:cNvSpPr txBox="1"/>
          <p:nvPr/>
        </p:nvSpPr>
        <p:spPr>
          <a:xfrm>
            <a:off x="8233591" y="2764916"/>
            <a:ext cx="2251440" cy="2462213"/>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Department and Manager performance should be evaluated by measuring success in meeting budgets.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This could influence annual bonuses and/or pay increase.</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Additionally, this will affect human behavior.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83361" y="-94867"/>
            <a:ext cx="10863297" cy="6181342"/>
          </a:xfrm>
          <a:custGeom>
            <a:avLst/>
            <a:gdLst/>
            <a:ahLst/>
            <a:cxnLst/>
            <a:rect l="l" t="t" r="r" b="b"/>
            <a:pathLst>
              <a:path w="10863297" h="6181342">
                <a:moveTo>
                  <a:pt x="0" y="0"/>
                </a:moveTo>
                <a:lnTo>
                  <a:pt x="10863297" y="0"/>
                </a:lnTo>
                <a:lnTo>
                  <a:pt x="10863297" y="6181342"/>
                </a:lnTo>
                <a:lnTo>
                  <a:pt x="0" y="618134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304291" y="537669"/>
            <a:ext cx="4861809" cy="397801"/>
          </a:xfrm>
          <a:prstGeom prst="rect">
            <a:avLst/>
          </a:prstGeom>
        </p:spPr>
        <p:txBody>
          <a:bodyPr wrap="square" lIns="0" tIns="0" rIns="0" bIns="0" rtlCol="0" anchor="t">
            <a:spAutoFit/>
          </a:bodyPr>
          <a:lstStyle/>
          <a:p>
            <a:pPr>
              <a:lnSpc>
                <a:spcPts val="2853"/>
              </a:lnSpc>
            </a:pPr>
            <a:r>
              <a:rPr lang="en-US" sz="4400">
                <a:solidFill>
                  <a:srgbClr val="FFFFFF"/>
                </a:solidFill>
                <a:latin typeface="Interstate Black Cond" pitchFamily="50" charset="0"/>
              </a:rPr>
              <a:t>Financial Forecasting</a:t>
            </a:r>
          </a:p>
        </p:txBody>
      </p:sp>
      <p:sp>
        <p:nvSpPr>
          <p:cNvPr id="6" name="Google Shape;168;p26">
            <a:extLst>
              <a:ext uri="{FF2B5EF4-FFF2-40B4-BE49-F238E27FC236}">
                <a16:creationId xmlns:a16="http://schemas.microsoft.com/office/drawing/2014/main" id="{72A6BDB3-160B-D390-1634-CFEF0895A8D1}"/>
              </a:ext>
            </a:extLst>
          </p:cNvPr>
          <p:cNvSpPr txBox="1"/>
          <p:nvPr/>
        </p:nvSpPr>
        <p:spPr>
          <a:xfrm>
            <a:off x="1489403" y="2965450"/>
            <a:ext cx="2828861"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Budgeting</a:t>
            </a:r>
          </a:p>
        </p:txBody>
      </p:sp>
      <p:sp>
        <p:nvSpPr>
          <p:cNvPr id="7" name="Google Shape;168;p26">
            <a:extLst>
              <a:ext uri="{FF2B5EF4-FFF2-40B4-BE49-F238E27FC236}">
                <a16:creationId xmlns:a16="http://schemas.microsoft.com/office/drawing/2014/main" id="{59663445-8A80-F4BC-8ABE-C5D1ED4C52C3}"/>
              </a:ext>
            </a:extLst>
          </p:cNvPr>
          <p:cNvSpPr txBox="1"/>
          <p:nvPr/>
        </p:nvSpPr>
        <p:spPr>
          <a:xfrm>
            <a:off x="1471226" y="1294495"/>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1</a:t>
            </a:r>
            <a:endParaRPr sz="4000" b="1" spc="-150">
              <a:latin typeface="Interstate Black Cond" pitchFamily="50" charset="0"/>
              <a:ea typeface="Playfair Display"/>
              <a:cs typeface="Playfair Display"/>
              <a:sym typeface="Playfair Display"/>
            </a:endParaRPr>
          </a:p>
        </p:txBody>
      </p:sp>
      <p:sp>
        <p:nvSpPr>
          <p:cNvPr id="8" name="Oval 7">
            <a:extLst>
              <a:ext uri="{FF2B5EF4-FFF2-40B4-BE49-F238E27FC236}">
                <a16:creationId xmlns:a16="http://schemas.microsoft.com/office/drawing/2014/main" id="{625472F3-27FD-88E4-DCFC-9DFC32356E7E}"/>
              </a:ext>
            </a:extLst>
          </p:cNvPr>
          <p:cNvSpPr/>
          <p:nvPr/>
        </p:nvSpPr>
        <p:spPr>
          <a:xfrm>
            <a:off x="1921089" y="1757925"/>
            <a:ext cx="1112254" cy="1041749"/>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C3ABE14-C591-11E0-FCDB-C0A7DC0F8C53}"/>
              </a:ext>
            </a:extLst>
          </p:cNvPr>
          <p:cNvPicPr>
            <a:picLocks noChangeAspect="1"/>
          </p:cNvPicPr>
          <p:nvPr/>
        </p:nvPicPr>
        <p:blipFill>
          <a:blip r:embed="rId4"/>
          <a:srcRect/>
          <a:stretch/>
        </p:blipFill>
        <p:spPr>
          <a:xfrm>
            <a:off x="1764296" y="1787258"/>
            <a:ext cx="961306" cy="961306"/>
          </a:xfrm>
          <a:prstGeom prst="rect">
            <a:avLst/>
          </a:prstGeom>
        </p:spPr>
      </p:pic>
      <p:sp>
        <p:nvSpPr>
          <p:cNvPr id="10" name="Google Shape;168;p26">
            <a:extLst>
              <a:ext uri="{FF2B5EF4-FFF2-40B4-BE49-F238E27FC236}">
                <a16:creationId xmlns:a16="http://schemas.microsoft.com/office/drawing/2014/main" id="{A30426AF-C50A-50BA-90C9-94B6296BEE33}"/>
              </a:ext>
            </a:extLst>
          </p:cNvPr>
          <p:cNvSpPr txBox="1"/>
          <p:nvPr/>
        </p:nvSpPr>
        <p:spPr>
          <a:xfrm>
            <a:off x="5684401" y="1294495"/>
            <a:ext cx="77372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League Spartan" pitchFamily="2" charset="77"/>
                <a:ea typeface="Playfair Display"/>
                <a:cs typeface="Playfair Display"/>
                <a:sym typeface="Playfair Display"/>
              </a:rPr>
              <a:t>2</a:t>
            </a:r>
            <a:endParaRPr sz="4000" b="1" spc="-150">
              <a:latin typeface="League Spartan" pitchFamily="2" charset="77"/>
              <a:ea typeface="Playfair Display"/>
              <a:cs typeface="Playfair Display"/>
              <a:sym typeface="Playfair Display"/>
            </a:endParaRPr>
          </a:p>
        </p:txBody>
      </p:sp>
      <p:sp>
        <p:nvSpPr>
          <p:cNvPr id="11" name="Oval 10">
            <a:extLst>
              <a:ext uri="{FF2B5EF4-FFF2-40B4-BE49-F238E27FC236}">
                <a16:creationId xmlns:a16="http://schemas.microsoft.com/office/drawing/2014/main" id="{F8069352-6D1D-8DB0-3FA0-022EC033B432}"/>
              </a:ext>
            </a:extLst>
          </p:cNvPr>
          <p:cNvSpPr/>
          <p:nvPr/>
        </p:nvSpPr>
        <p:spPr>
          <a:xfrm>
            <a:off x="6229517" y="1729349"/>
            <a:ext cx="1112255" cy="107032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00FEB8-6F6B-0DF0-08C8-87BD1A2E98A6}"/>
              </a:ext>
            </a:extLst>
          </p:cNvPr>
          <p:cNvPicPr>
            <a:picLocks noChangeAspect="1"/>
          </p:cNvPicPr>
          <p:nvPr/>
        </p:nvPicPr>
        <p:blipFill>
          <a:blip r:embed="rId5"/>
          <a:srcRect/>
          <a:stretch/>
        </p:blipFill>
        <p:spPr>
          <a:xfrm>
            <a:off x="6062298" y="1736573"/>
            <a:ext cx="1041749" cy="1041749"/>
          </a:xfrm>
          <a:prstGeom prst="rect">
            <a:avLst/>
          </a:prstGeom>
        </p:spPr>
      </p:pic>
      <p:sp>
        <p:nvSpPr>
          <p:cNvPr id="13" name="Google Shape;168;p26">
            <a:extLst>
              <a:ext uri="{FF2B5EF4-FFF2-40B4-BE49-F238E27FC236}">
                <a16:creationId xmlns:a16="http://schemas.microsoft.com/office/drawing/2014/main" id="{2D805F9C-2E4E-25D5-5B07-F5D291C4E5C4}"/>
              </a:ext>
            </a:extLst>
          </p:cNvPr>
          <p:cNvSpPr txBox="1"/>
          <p:nvPr/>
        </p:nvSpPr>
        <p:spPr>
          <a:xfrm>
            <a:off x="5651500" y="2965450"/>
            <a:ext cx="3189128"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Financial Forecasting</a:t>
            </a:r>
          </a:p>
        </p:txBody>
      </p:sp>
      <p:sp>
        <p:nvSpPr>
          <p:cNvPr id="14" name="TextBox 13">
            <a:extLst>
              <a:ext uri="{FF2B5EF4-FFF2-40B4-BE49-F238E27FC236}">
                <a16:creationId xmlns:a16="http://schemas.microsoft.com/office/drawing/2014/main" id="{AD8C57D9-1943-5D57-7BAD-6AB357FB2A14}"/>
              </a:ext>
            </a:extLst>
          </p:cNvPr>
          <p:cNvSpPr txBox="1"/>
          <p:nvPr/>
        </p:nvSpPr>
        <p:spPr>
          <a:xfrm>
            <a:off x="1658113" y="3517957"/>
            <a:ext cx="3067715" cy="1754326"/>
          </a:xfrm>
          <a:prstGeom prst="rect">
            <a:avLst/>
          </a:prstGeom>
          <a:noFill/>
        </p:spPr>
        <p:txBody>
          <a:bodyPr wrap="square" rtlCol="0">
            <a:spAutoFit/>
          </a:bodyPr>
          <a:lstStyle/>
          <a:p>
            <a:r>
              <a:rPr lang="en-US">
                <a:latin typeface="Interstate" pitchFamily="50" charset="0"/>
              </a:rPr>
              <a:t>A budget is a quantitative </a:t>
            </a:r>
            <a:r>
              <a:rPr lang="en-US" err="1">
                <a:latin typeface="Interstate" pitchFamily="50" charset="0"/>
              </a:rPr>
              <a:t>visualisation</a:t>
            </a:r>
            <a:r>
              <a:rPr lang="en-US">
                <a:latin typeface="Interstate" pitchFamily="50" charset="0"/>
              </a:rPr>
              <a:t> of a proposed future plan for a specific period. It may include Financial and nonfinancial information. </a:t>
            </a:r>
          </a:p>
        </p:txBody>
      </p:sp>
      <p:sp>
        <p:nvSpPr>
          <p:cNvPr id="15" name="TextBox 14">
            <a:extLst>
              <a:ext uri="{FF2B5EF4-FFF2-40B4-BE49-F238E27FC236}">
                <a16:creationId xmlns:a16="http://schemas.microsoft.com/office/drawing/2014/main" id="{4844BEFF-3A1B-9AE1-40C2-2DC19228C4CF}"/>
              </a:ext>
            </a:extLst>
          </p:cNvPr>
          <p:cNvSpPr txBox="1"/>
          <p:nvPr/>
        </p:nvSpPr>
        <p:spPr>
          <a:xfrm>
            <a:off x="5772913" y="3511779"/>
            <a:ext cx="3067715" cy="1754326"/>
          </a:xfrm>
          <a:prstGeom prst="rect">
            <a:avLst/>
          </a:prstGeom>
          <a:noFill/>
        </p:spPr>
        <p:txBody>
          <a:bodyPr wrap="square" rtlCol="0">
            <a:spAutoFit/>
          </a:bodyPr>
          <a:lstStyle/>
          <a:p>
            <a:r>
              <a:rPr lang="en-US">
                <a:latin typeface="Interstate" pitchFamily="50" charset="0"/>
              </a:rPr>
              <a:t>A financial forecast is an estimate of future financial outcomes for a business, applied in budgeting, capital budgeting and/ or valuation.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83361" y="-94867"/>
            <a:ext cx="10863297" cy="6181342"/>
          </a:xfrm>
          <a:custGeom>
            <a:avLst/>
            <a:gdLst/>
            <a:ahLst/>
            <a:cxnLst/>
            <a:rect l="l" t="t" r="r" b="b"/>
            <a:pathLst>
              <a:path w="10863297" h="6181342">
                <a:moveTo>
                  <a:pt x="0" y="0"/>
                </a:moveTo>
                <a:lnTo>
                  <a:pt x="10863297" y="0"/>
                </a:lnTo>
                <a:lnTo>
                  <a:pt x="10863297" y="6181342"/>
                </a:lnTo>
                <a:lnTo>
                  <a:pt x="0" y="618134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304291" y="537669"/>
            <a:ext cx="5014209" cy="397801"/>
          </a:xfrm>
          <a:prstGeom prst="rect">
            <a:avLst/>
          </a:prstGeom>
        </p:spPr>
        <p:txBody>
          <a:bodyPr wrap="square" lIns="0" tIns="0" rIns="0" bIns="0" rtlCol="0" anchor="t">
            <a:spAutoFit/>
          </a:bodyPr>
          <a:lstStyle/>
          <a:p>
            <a:pPr>
              <a:lnSpc>
                <a:spcPts val="2853"/>
              </a:lnSpc>
            </a:pPr>
            <a:r>
              <a:rPr lang="en-US" sz="4400">
                <a:solidFill>
                  <a:srgbClr val="FFFFFF"/>
                </a:solidFill>
                <a:latin typeface="Interstate Black Cond" pitchFamily="50" charset="0"/>
              </a:rPr>
              <a:t>Financial Forecasting</a:t>
            </a:r>
          </a:p>
        </p:txBody>
      </p:sp>
      <p:sp>
        <p:nvSpPr>
          <p:cNvPr id="6" name="Google Shape;168;p26">
            <a:extLst>
              <a:ext uri="{FF2B5EF4-FFF2-40B4-BE49-F238E27FC236}">
                <a16:creationId xmlns:a16="http://schemas.microsoft.com/office/drawing/2014/main" id="{E8F9D400-C5E8-D230-7C3D-FD71779AE5CD}"/>
              </a:ext>
            </a:extLst>
          </p:cNvPr>
          <p:cNvSpPr txBox="1"/>
          <p:nvPr/>
        </p:nvSpPr>
        <p:spPr>
          <a:xfrm>
            <a:off x="2176282" y="2059070"/>
            <a:ext cx="2513992"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Budgeting</a:t>
            </a:r>
          </a:p>
        </p:txBody>
      </p:sp>
      <p:sp>
        <p:nvSpPr>
          <p:cNvPr id="7" name="Google Shape;168;p26">
            <a:extLst>
              <a:ext uri="{FF2B5EF4-FFF2-40B4-BE49-F238E27FC236}">
                <a16:creationId xmlns:a16="http://schemas.microsoft.com/office/drawing/2014/main" id="{E7DA5237-AF9E-E876-C4C4-3E8B5CFFB57E}"/>
              </a:ext>
            </a:extLst>
          </p:cNvPr>
          <p:cNvSpPr txBox="1"/>
          <p:nvPr/>
        </p:nvSpPr>
        <p:spPr>
          <a:xfrm>
            <a:off x="591892" y="1714637"/>
            <a:ext cx="68760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1</a:t>
            </a:r>
            <a:endParaRPr sz="4000" b="1" spc="-150">
              <a:latin typeface="Interstate Black Cond" pitchFamily="50" charset="0"/>
              <a:ea typeface="Playfair Display"/>
              <a:cs typeface="Playfair Display"/>
              <a:sym typeface="Playfair Display"/>
            </a:endParaRPr>
          </a:p>
        </p:txBody>
      </p:sp>
      <p:sp>
        <p:nvSpPr>
          <p:cNvPr id="8" name="Oval 7">
            <a:extLst>
              <a:ext uri="{FF2B5EF4-FFF2-40B4-BE49-F238E27FC236}">
                <a16:creationId xmlns:a16="http://schemas.microsoft.com/office/drawing/2014/main" id="{4A227D95-B497-66EC-3EAF-F33A13E22017}"/>
              </a:ext>
            </a:extLst>
          </p:cNvPr>
          <p:cNvSpPr/>
          <p:nvPr/>
        </p:nvSpPr>
        <p:spPr>
          <a:xfrm>
            <a:off x="1041755" y="2178066"/>
            <a:ext cx="890860" cy="875410"/>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F17D24-8D18-AB65-0A8B-A15875D0814C}"/>
              </a:ext>
            </a:extLst>
          </p:cNvPr>
          <p:cNvPicPr>
            <a:picLocks noChangeAspect="1"/>
          </p:cNvPicPr>
          <p:nvPr/>
        </p:nvPicPr>
        <p:blipFill>
          <a:blip r:embed="rId4"/>
          <a:srcRect/>
          <a:stretch/>
        </p:blipFill>
        <p:spPr>
          <a:xfrm>
            <a:off x="884962" y="2207399"/>
            <a:ext cx="890860" cy="708277"/>
          </a:xfrm>
          <a:prstGeom prst="rect">
            <a:avLst/>
          </a:prstGeom>
        </p:spPr>
      </p:pic>
      <p:sp>
        <p:nvSpPr>
          <p:cNvPr id="10" name="Google Shape;168;p26">
            <a:extLst>
              <a:ext uri="{FF2B5EF4-FFF2-40B4-BE49-F238E27FC236}">
                <a16:creationId xmlns:a16="http://schemas.microsoft.com/office/drawing/2014/main" id="{D0942F8B-72A6-EB6F-D68C-CA0C3A0CCF0C}"/>
              </a:ext>
            </a:extLst>
          </p:cNvPr>
          <p:cNvSpPr txBox="1"/>
          <p:nvPr/>
        </p:nvSpPr>
        <p:spPr>
          <a:xfrm>
            <a:off x="507065" y="3874533"/>
            <a:ext cx="687603"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Interstate Black Cond" pitchFamily="50" charset="0"/>
                <a:ea typeface="Playfair Display"/>
                <a:cs typeface="Playfair Display"/>
                <a:sym typeface="Playfair Display"/>
              </a:rPr>
              <a:t>2</a:t>
            </a:r>
            <a:endParaRPr sz="4000" b="1" spc="-150">
              <a:latin typeface="Interstate Black Cond" pitchFamily="50" charset="0"/>
              <a:ea typeface="Playfair Display"/>
              <a:cs typeface="Playfair Display"/>
              <a:sym typeface="Playfair Display"/>
            </a:endParaRPr>
          </a:p>
        </p:txBody>
      </p:sp>
      <p:sp>
        <p:nvSpPr>
          <p:cNvPr id="11" name="Oval 10">
            <a:extLst>
              <a:ext uri="{FF2B5EF4-FFF2-40B4-BE49-F238E27FC236}">
                <a16:creationId xmlns:a16="http://schemas.microsoft.com/office/drawing/2014/main" id="{F446F8BD-7037-2319-BF52-BB00D7D2F470}"/>
              </a:ext>
            </a:extLst>
          </p:cNvPr>
          <p:cNvSpPr/>
          <p:nvPr/>
        </p:nvSpPr>
        <p:spPr>
          <a:xfrm>
            <a:off x="1052181" y="4309386"/>
            <a:ext cx="919601" cy="875410"/>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3845F0-24AB-A6AD-62BA-B972826D8346}"/>
              </a:ext>
            </a:extLst>
          </p:cNvPr>
          <p:cNvPicPr>
            <a:picLocks noChangeAspect="1"/>
          </p:cNvPicPr>
          <p:nvPr/>
        </p:nvPicPr>
        <p:blipFill>
          <a:blip r:embed="rId5"/>
          <a:srcRect/>
          <a:stretch/>
        </p:blipFill>
        <p:spPr>
          <a:xfrm>
            <a:off x="884962" y="4316611"/>
            <a:ext cx="965407" cy="767546"/>
          </a:xfrm>
          <a:prstGeom prst="rect">
            <a:avLst/>
          </a:prstGeom>
        </p:spPr>
      </p:pic>
      <p:sp>
        <p:nvSpPr>
          <p:cNvPr id="13" name="Google Shape;168;p26">
            <a:extLst>
              <a:ext uri="{FF2B5EF4-FFF2-40B4-BE49-F238E27FC236}">
                <a16:creationId xmlns:a16="http://schemas.microsoft.com/office/drawing/2014/main" id="{926DBDBB-0FA1-E37C-0968-26ADEAA5C9AC}"/>
              </a:ext>
            </a:extLst>
          </p:cNvPr>
          <p:cNvSpPr txBox="1"/>
          <p:nvPr/>
        </p:nvSpPr>
        <p:spPr>
          <a:xfrm>
            <a:off x="2171798" y="4160858"/>
            <a:ext cx="5153872" cy="92329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Common Types of Financial Forecasting</a:t>
            </a:r>
          </a:p>
          <a:p>
            <a:pPr marL="139700" lvl="0" algn="l" rtl="0">
              <a:spcBef>
                <a:spcPts val="0"/>
              </a:spcBef>
              <a:spcAft>
                <a:spcPts val="0"/>
              </a:spcAft>
              <a:buSzPts val="1400"/>
            </a:pPr>
            <a:endParaRPr lang="en-US" sz="2400" b="1" spc="-150">
              <a:latin typeface="Interstate Black Cond" pitchFamily="50" charset="0"/>
              <a:ea typeface="Playfair Display"/>
              <a:cs typeface="Playfair Display"/>
              <a:sym typeface="Playfair Display"/>
            </a:endParaRPr>
          </a:p>
        </p:txBody>
      </p:sp>
      <p:sp>
        <p:nvSpPr>
          <p:cNvPr id="14" name="TextBox 13">
            <a:extLst>
              <a:ext uri="{FF2B5EF4-FFF2-40B4-BE49-F238E27FC236}">
                <a16:creationId xmlns:a16="http://schemas.microsoft.com/office/drawing/2014/main" id="{3FD0C393-7345-6037-A96C-A8887E1D2603}"/>
              </a:ext>
            </a:extLst>
          </p:cNvPr>
          <p:cNvSpPr txBox="1"/>
          <p:nvPr/>
        </p:nvSpPr>
        <p:spPr>
          <a:xfrm>
            <a:off x="2348239" y="2613038"/>
            <a:ext cx="7966973"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Interstate Light" pitchFamily="50" charset="0"/>
              </a:rPr>
              <a:t>It refers to financial projections performed to facilitate any decision-making relevant for determining future business performance. </a:t>
            </a:r>
          </a:p>
          <a:p>
            <a:pPr marL="285750" indent="-285750">
              <a:buFont typeface="Arial" panose="020B0604020202020204" pitchFamily="34" charset="0"/>
              <a:buChar char="•"/>
            </a:pPr>
            <a:r>
              <a:rPr lang="en-US">
                <a:latin typeface="Interstate Light" pitchFamily="50" charset="0"/>
              </a:rPr>
              <a:t>The process includes the analysis of past business performance, current business trends, and other relevant factors.</a:t>
            </a:r>
          </a:p>
        </p:txBody>
      </p:sp>
      <p:sp>
        <p:nvSpPr>
          <p:cNvPr id="15" name="TextBox 14">
            <a:extLst>
              <a:ext uri="{FF2B5EF4-FFF2-40B4-BE49-F238E27FC236}">
                <a16:creationId xmlns:a16="http://schemas.microsoft.com/office/drawing/2014/main" id="{171698BF-5CC5-5555-460E-504F861BA25E}"/>
              </a:ext>
            </a:extLst>
          </p:cNvPr>
          <p:cNvSpPr txBox="1"/>
          <p:nvPr/>
        </p:nvSpPr>
        <p:spPr>
          <a:xfrm>
            <a:off x="2399323" y="4679278"/>
            <a:ext cx="7966973"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Interstate Light" pitchFamily="50" charset="0"/>
              </a:rPr>
              <a:t>Sales Forecasting</a:t>
            </a:r>
          </a:p>
          <a:p>
            <a:pPr marL="285750" indent="-285750">
              <a:buFont typeface="Arial" panose="020B0604020202020204" pitchFamily="34" charset="0"/>
              <a:buChar char="•"/>
            </a:pPr>
            <a:r>
              <a:rPr lang="en-US">
                <a:latin typeface="Interstate Light" pitchFamily="50" charset="0"/>
              </a:rPr>
              <a:t>Cash Flow Forecasting</a:t>
            </a:r>
          </a:p>
          <a:p>
            <a:pPr marL="285750" indent="-285750">
              <a:buFont typeface="Arial" panose="020B0604020202020204" pitchFamily="34" charset="0"/>
              <a:buChar char="•"/>
            </a:pPr>
            <a:r>
              <a:rPr lang="en-US">
                <a:latin typeface="Interstate Light" pitchFamily="50" charset="0"/>
              </a:rPr>
              <a:t>Budget Forecasting </a:t>
            </a:r>
          </a:p>
          <a:p>
            <a:pPr marL="285750" indent="-285750">
              <a:buFont typeface="Arial" panose="020B0604020202020204" pitchFamily="34" charset="0"/>
              <a:buChar char="•"/>
            </a:pPr>
            <a:r>
              <a:rPr lang="en-US">
                <a:latin typeface="Interstate Light" pitchFamily="50" charset="0"/>
              </a:rPr>
              <a:t>Income Forecasting </a:t>
            </a:r>
          </a:p>
        </p:txBody>
      </p:sp>
      <p:sp>
        <p:nvSpPr>
          <p:cNvPr id="16" name="TextBox 15">
            <a:extLst>
              <a:ext uri="{FF2B5EF4-FFF2-40B4-BE49-F238E27FC236}">
                <a16:creationId xmlns:a16="http://schemas.microsoft.com/office/drawing/2014/main" id="{125EE823-EC13-028E-3336-4FA624C82B2E}"/>
              </a:ext>
            </a:extLst>
          </p:cNvPr>
          <p:cNvSpPr txBox="1"/>
          <p:nvPr/>
        </p:nvSpPr>
        <p:spPr>
          <a:xfrm>
            <a:off x="170722" y="1248269"/>
            <a:ext cx="10052778" cy="646331"/>
          </a:xfrm>
          <a:prstGeom prst="rect">
            <a:avLst/>
          </a:prstGeom>
          <a:noFill/>
        </p:spPr>
        <p:txBody>
          <a:bodyPr wrap="square" rtlCol="0">
            <a:spAutoFit/>
          </a:bodyPr>
          <a:lstStyle/>
          <a:p>
            <a:r>
              <a:rPr lang="en-US">
                <a:latin typeface="Interstate" pitchFamily="50" charset="0"/>
              </a:rPr>
              <a:t>Definition: It is an estimate of future financial outcomes for a business, applied in budgeting, capital budgeting and/ or valuation.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61238" y="-69691"/>
            <a:ext cx="10819052" cy="6156166"/>
          </a:xfrm>
          <a:custGeom>
            <a:avLst/>
            <a:gdLst/>
            <a:ahLst/>
            <a:cxnLst/>
            <a:rect l="l" t="t" r="r" b="b"/>
            <a:pathLst>
              <a:path w="10819052" h="6156166">
                <a:moveTo>
                  <a:pt x="0" y="0"/>
                </a:moveTo>
                <a:lnTo>
                  <a:pt x="10819051" y="0"/>
                </a:lnTo>
                <a:lnTo>
                  <a:pt x="10819051" y="6156166"/>
                </a:lnTo>
                <a:lnTo>
                  <a:pt x="0" y="6156166"/>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038483" y="527050"/>
            <a:ext cx="5404471" cy="427874"/>
          </a:xfrm>
          <a:prstGeom prst="rect">
            <a:avLst/>
          </a:prstGeom>
        </p:spPr>
        <p:txBody>
          <a:bodyPr wrap="square" lIns="0" tIns="0" rIns="0" bIns="0" rtlCol="0" anchor="t">
            <a:spAutoFit/>
          </a:bodyPr>
          <a:lstStyle/>
          <a:p>
            <a:pPr>
              <a:lnSpc>
                <a:spcPts val="2853"/>
              </a:lnSpc>
            </a:pPr>
            <a:r>
              <a:rPr lang="en-US" sz="4400" dirty="0">
                <a:solidFill>
                  <a:srgbClr val="FFFFFF"/>
                </a:solidFill>
                <a:latin typeface="Interstate Black Cond" pitchFamily="50" charset="0"/>
              </a:rPr>
              <a:t>Forecasting Methods</a:t>
            </a:r>
          </a:p>
        </p:txBody>
      </p:sp>
      <p:sp>
        <p:nvSpPr>
          <p:cNvPr id="6" name="TextBox 5">
            <a:extLst>
              <a:ext uri="{FF2B5EF4-FFF2-40B4-BE49-F238E27FC236}">
                <a16:creationId xmlns:a16="http://schemas.microsoft.com/office/drawing/2014/main" id="{FB621CF1-1191-FBF8-7BB4-CC3633AD97F6}"/>
              </a:ext>
            </a:extLst>
          </p:cNvPr>
          <p:cNvSpPr txBox="1"/>
          <p:nvPr/>
        </p:nvSpPr>
        <p:spPr>
          <a:xfrm>
            <a:off x="1557750" y="1989114"/>
            <a:ext cx="2961468" cy="1754326"/>
          </a:xfrm>
          <a:prstGeom prst="rect">
            <a:avLst/>
          </a:prstGeom>
          <a:noFill/>
        </p:spPr>
        <p:txBody>
          <a:bodyPr wrap="square" rtlCol="0">
            <a:spAutoFit/>
          </a:bodyPr>
          <a:lstStyle/>
          <a:p>
            <a:r>
              <a:rPr lang="en-US">
                <a:latin typeface="Interstate Light" pitchFamily="50" charset="0"/>
              </a:rPr>
              <a:t>Based on actual figures of past years that are expected to be repeated</a:t>
            </a:r>
          </a:p>
          <a:p>
            <a:endParaRPr lang="en-US">
              <a:latin typeface="Interstate Light" pitchFamily="50" charset="0"/>
            </a:endParaRPr>
          </a:p>
          <a:p>
            <a:r>
              <a:rPr lang="en-US">
                <a:latin typeface="Interstate Light" pitchFamily="50" charset="0"/>
              </a:rPr>
              <a:t>Based on figures that can be substantiated</a:t>
            </a:r>
          </a:p>
        </p:txBody>
      </p:sp>
      <p:sp>
        <p:nvSpPr>
          <p:cNvPr id="7" name="TextBox 6">
            <a:extLst>
              <a:ext uri="{FF2B5EF4-FFF2-40B4-BE49-F238E27FC236}">
                <a16:creationId xmlns:a16="http://schemas.microsoft.com/office/drawing/2014/main" id="{FB9FB288-C54B-83FF-C611-492B5DFAD40F}"/>
              </a:ext>
            </a:extLst>
          </p:cNvPr>
          <p:cNvSpPr txBox="1"/>
          <p:nvPr/>
        </p:nvSpPr>
        <p:spPr>
          <a:xfrm>
            <a:off x="5499100" y="1989114"/>
            <a:ext cx="5194300" cy="3693319"/>
          </a:xfrm>
          <a:prstGeom prst="rect">
            <a:avLst/>
          </a:prstGeom>
          <a:noFill/>
        </p:spPr>
        <p:txBody>
          <a:bodyPr wrap="square" rtlCol="0">
            <a:spAutoFit/>
          </a:bodyPr>
          <a:lstStyle/>
          <a:p>
            <a:r>
              <a:rPr lang="en-US">
                <a:latin typeface="Interstate Light" pitchFamily="50" charset="0"/>
              </a:rPr>
              <a:t>Judgmental</a:t>
            </a:r>
          </a:p>
          <a:p>
            <a:endParaRPr lang="en-US">
              <a:latin typeface="Interstate Light" pitchFamily="50" charset="0"/>
            </a:endParaRPr>
          </a:p>
          <a:p>
            <a:r>
              <a:rPr lang="en-US">
                <a:latin typeface="Interstate Light" pitchFamily="50" charset="0"/>
              </a:rPr>
              <a:t>Based on professional sense or experience</a:t>
            </a:r>
          </a:p>
          <a:p>
            <a:endParaRPr lang="en-US">
              <a:latin typeface="Interstate Light" pitchFamily="50" charset="0"/>
            </a:endParaRPr>
          </a:p>
          <a:p>
            <a:r>
              <a:rPr lang="en-US">
                <a:latin typeface="Interstate Light" pitchFamily="50" charset="0"/>
              </a:rPr>
              <a:t>Expert</a:t>
            </a:r>
          </a:p>
          <a:p>
            <a:endParaRPr lang="en-US">
              <a:latin typeface="Interstate Light" pitchFamily="50" charset="0"/>
            </a:endParaRPr>
          </a:p>
          <a:p>
            <a:r>
              <a:rPr lang="en-US">
                <a:latin typeface="Interstate Light" pitchFamily="50" charset="0"/>
              </a:rPr>
              <a:t>Based on the opinion of an expert in the particular field</a:t>
            </a:r>
          </a:p>
          <a:p>
            <a:endParaRPr lang="en-US">
              <a:latin typeface="Interstate Light" pitchFamily="50" charset="0"/>
            </a:endParaRPr>
          </a:p>
          <a:p>
            <a:r>
              <a:rPr lang="en-US">
                <a:latin typeface="Interstate Light" pitchFamily="50" charset="0"/>
              </a:rPr>
              <a:t>Consensus</a:t>
            </a:r>
          </a:p>
          <a:p>
            <a:endParaRPr lang="en-US">
              <a:latin typeface="Interstate Light" pitchFamily="50" charset="0"/>
            </a:endParaRPr>
          </a:p>
          <a:p>
            <a:r>
              <a:rPr lang="en-US">
                <a:latin typeface="Interstate Light" pitchFamily="50" charset="0"/>
              </a:rPr>
              <a:t>Based on collective opinion, for example management discussion</a:t>
            </a:r>
          </a:p>
        </p:txBody>
      </p:sp>
      <p:sp>
        <p:nvSpPr>
          <p:cNvPr id="8" name="Google Shape;168;p26">
            <a:extLst>
              <a:ext uri="{FF2B5EF4-FFF2-40B4-BE49-F238E27FC236}">
                <a16:creationId xmlns:a16="http://schemas.microsoft.com/office/drawing/2014/main" id="{4C9E0374-8F74-0B6B-6A56-8AA148C93E7F}"/>
              </a:ext>
            </a:extLst>
          </p:cNvPr>
          <p:cNvSpPr txBox="1"/>
          <p:nvPr/>
        </p:nvSpPr>
        <p:spPr>
          <a:xfrm>
            <a:off x="1422096" y="1334296"/>
            <a:ext cx="2301853" cy="615523"/>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Quantitative</a:t>
            </a:r>
          </a:p>
        </p:txBody>
      </p:sp>
      <p:sp>
        <p:nvSpPr>
          <p:cNvPr id="9" name="Google Shape;168;p26">
            <a:extLst>
              <a:ext uri="{FF2B5EF4-FFF2-40B4-BE49-F238E27FC236}">
                <a16:creationId xmlns:a16="http://schemas.microsoft.com/office/drawing/2014/main" id="{8B1059DC-0A77-787B-FA82-C53AC95D3154}"/>
              </a:ext>
            </a:extLst>
          </p:cNvPr>
          <p:cNvSpPr txBox="1"/>
          <p:nvPr/>
        </p:nvSpPr>
        <p:spPr>
          <a:xfrm>
            <a:off x="5358666" y="1334296"/>
            <a:ext cx="2301853" cy="615523"/>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Qualitative</a:t>
            </a:r>
          </a:p>
        </p:txBody>
      </p:sp>
      <p:cxnSp>
        <p:nvCxnSpPr>
          <p:cNvPr id="10" name="Straight Connector 9">
            <a:extLst>
              <a:ext uri="{FF2B5EF4-FFF2-40B4-BE49-F238E27FC236}">
                <a16:creationId xmlns:a16="http://schemas.microsoft.com/office/drawing/2014/main" id="{35A96E71-9EE0-DC6D-09FF-798D6E9B17F8}"/>
              </a:ext>
            </a:extLst>
          </p:cNvPr>
          <p:cNvCxnSpPr/>
          <p:nvPr/>
        </p:nvCxnSpPr>
        <p:spPr>
          <a:xfrm>
            <a:off x="5041900" y="1722635"/>
            <a:ext cx="0" cy="3812584"/>
          </a:xfrm>
          <a:prstGeom prst="line">
            <a:avLst/>
          </a:prstGeom>
          <a:ln w="28575">
            <a:solidFill>
              <a:srgbClr val="A5CF4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Freeform 3"/>
          <p:cNvSpPr/>
          <p:nvPr/>
        </p:nvSpPr>
        <p:spPr>
          <a:xfrm>
            <a:off x="1" y="-1149350"/>
            <a:ext cx="10693399" cy="7232650"/>
          </a:xfrm>
          <a:custGeom>
            <a:avLst/>
            <a:gdLst/>
            <a:ahLst/>
            <a:cxnLst/>
            <a:rect l="l" t="t" r="r" b="b"/>
            <a:pathLst>
              <a:path w="10696575" h="7139964">
                <a:moveTo>
                  <a:pt x="0" y="0"/>
                </a:moveTo>
                <a:lnTo>
                  <a:pt x="10696575" y="0"/>
                </a:lnTo>
                <a:lnTo>
                  <a:pt x="10696575" y="7139963"/>
                </a:lnTo>
                <a:lnTo>
                  <a:pt x="0" y="7139963"/>
                </a:lnTo>
                <a:lnTo>
                  <a:pt x="0" y="0"/>
                </a:lnTo>
                <a:close/>
              </a:path>
            </a:pathLst>
          </a:custGeom>
          <a:blipFill>
            <a:blip r:embed="rId3">
              <a:alphaModFix amt="8999"/>
            </a:blip>
            <a:stretch>
              <a:fillRect/>
            </a:stretch>
          </a:blipFill>
        </p:spPr>
        <p:txBody>
          <a:bodyPr/>
          <a:lstStyle/>
          <a:p>
            <a:endParaRPr lang="en-ZA"/>
          </a:p>
        </p:txBody>
      </p:sp>
      <p:sp>
        <p:nvSpPr>
          <p:cNvPr id="5" name="TextBox 5"/>
          <p:cNvSpPr txBox="1"/>
          <p:nvPr/>
        </p:nvSpPr>
        <p:spPr>
          <a:xfrm>
            <a:off x="3042727" y="407232"/>
            <a:ext cx="4666173" cy="465127"/>
          </a:xfrm>
          <a:prstGeom prst="rect">
            <a:avLst/>
          </a:prstGeom>
        </p:spPr>
        <p:txBody>
          <a:bodyPr wrap="square" lIns="0" tIns="0" rIns="0" bIns="0" rtlCol="0" anchor="t">
            <a:spAutoFit/>
          </a:bodyPr>
          <a:lstStyle/>
          <a:p>
            <a:pPr>
              <a:lnSpc>
                <a:spcPts val="3607"/>
              </a:lnSpc>
            </a:pPr>
            <a:r>
              <a:rPr lang="en-US" sz="4400">
                <a:solidFill>
                  <a:srgbClr val="FFFFFF"/>
                </a:solidFill>
                <a:latin typeface="Interstate Black Cond" pitchFamily="50" charset="0"/>
              </a:rPr>
              <a:t>Business Life Cycle</a:t>
            </a:r>
          </a:p>
        </p:txBody>
      </p:sp>
      <p:sp>
        <p:nvSpPr>
          <p:cNvPr id="37" name="Freeform 2">
            <a:extLst>
              <a:ext uri="{FF2B5EF4-FFF2-40B4-BE49-F238E27FC236}">
                <a16:creationId xmlns:a16="http://schemas.microsoft.com/office/drawing/2014/main" id="{E40496BD-9F71-3956-D9D4-4B61E1A930B5}"/>
              </a:ext>
            </a:extLst>
          </p:cNvPr>
          <p:cNvSpPr/>
          <p:nvPr/>
        </p:nvSpPr>
        <p:spPr>
          <a:xfrm>
            <a:off x="1395625" y="2908314"/>
            <a:ext cx="1052814" cy="105281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38" name="Freeform 3">
            <a:extLst>
              <a:ext uri="{FF2B5EF4-FFF2-40B4-BE49-F238E27FC236}">
                <a16:creationId xmlns:a16="http://schemas.microsoft.com/office/drawing/2014/main" id="{7CC7FC8B-4E1C-16E6-AAA5-4B58081E9328}"/>
              </a:ext>
            </a:extLst>
          </p:cNvPr>
          <p:cNvSpPr/>
          <p:nvPr/>
        </p:nvSpPr>
        <p:spPr>
          <a:xfrm>
            <a:off x="4846446" y="2908314"/>
            <a:ext cx="1052814" cy="105281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a:p>
        </p:txBody>
      </p:sp>
      <p:sp>
        <p:nvSpPr>
          <p:cNvPr id="39" name="Freeform 4">
            <a:extLst>
              <a:ext uri="{FF2B5EF4-FFF2-40B4-BE49-F238E27FC236}">
                <a16:creationId xmlns:a16="http://schemas.microsoft.com/office/drawing/2014/main" id="{3E20D0D2-47C9-25B1-FDAD-B066B1BA2D1E}"/>
              </a:ext>
            </a:extLst>
          </p:cNvPr>
          <p:cNvSpPr/>
          <p:nvPr/>
        </p:nvSpPr>
        <p:spPr>
          <a:xfrm>
            <a:off x="3121035" y="2908314"/>
            <a:ext cx="1052814" cy="105281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40" name="Freeform 5">
            <a:extLst>
              <a:ext uri="{FF2B5EF4-FFF2-40B4-BE49-F238E27FC236}">
                <a16:creationId xmlns:a16="http://schemas.microsoft.com/office/drawing/2014/main" id="{63CEB043-E622-183B-224F-4D474DAAE185}"/>
              </a:ext>
            </a:extLst>
          </p:cNvPr>
          <p:cNvSpPr/>
          <p:nvPr/>
        </p:nvSpPr>
        <p:spPr>
          <a:xfrm>
            <a:off x="6571857" y="2908314"/>
            <a:ext cx="1052814" cy="105281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41" name="Freeform 6">
            <a:extLst>
              <a:ext uri="{FF2B5EF4-FFF2-40B4-BE49-F238E27FC236}">
                <a16:creationId xmlns:a16="http://schemas.microsoft.com/office/drawing/2014/main" id="{63613283-95C9-ABEC-4EE2-D522329B5A20}"/>
              </a:ext>
            </a:extLst>
          </p:cNvPr>
          <p:cNvSpPr/>
          <p:nvPr/>
        </p:nvSpPr>
        <p:spPr>
          <a:xfrm>
            <a:off x="8290003" y="2908314"/>
            <a:ext cx="1052814" cy="105281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42" name="Freeform 7">
            <a:extLst>
              <a:ext uri="{FF2B5EF4-FFF2-40B4-BE49-F238E27FC236}">
                <a16:creationId xmlns:a16="http://schemas.microsoft.com/office/drawing/2014/main" id="{78A0B57D-FBB3-D57A-7A1B-BC50C43EAA05}"/>
              </a:ext>
            </a:extLst>
          </p:cNvPr>
          <p:cNvSpPr/>
          <p:nvPr/>
        </p:nvSpPr>
        <p:spPr>
          <a:xfrm rot="5400000">
            <a:off x="1440128" y="1989008"/>
            <a:ext cx="963808" cy="1927616"/>
          </a:xfrm>
          <a:custGeom>
            <a:avLst/>
            <a:gdLst/>
            <a:ahLst/>
            <a:cxnLst/>
            <a:rect l="l" t="t" r="r" b="b"/>
            <a:pathLst>
              <a:path w="1482663" h="2965325">
                <a:moveTo>
                  <a:pt x="0" y="0"/>
                </a:moveTo>
                <a:lnTo>
                  <a:pt x="1482662" y="0"/>
                </a:lnTo>
                <a:lnTo>
                  <a:pt x="1482662" y="2965326"/>
                </a:lnTo>
                <a:lnTo>
                  <a:pt x="0" y="2965326"/>
                </a:lnTo>
                <a:lnTo>
                  <a:pt x="0" y="0"/>
                </a:lnTo>
                <a:close/>
              </a:path>
            </a:pathLst>
          </a:custGeom>
          <a:blipFill>
            <a:blip r:embed="rId10">
              <a:extLst>
                <a:ext uri="{96DAC541-7B7A-43D3-8B79-37D633B846F1}">
                  <asvg:svgBlip xmlns:asvg="http://schemas.microsoft.com/office/drawing/2016/SVG/main" r:embed="rId11"/>
                </a:ext>
              </a:extLst>
            </a:blip>
            <a:stretch>
              <a:fillRect r="-100000"/>
            </a:stretch>
          </a:blipFill>
        </p:spPr>
        <p:txBody>
          <a:bodyPr/>
          <a:lstStyle/>
          <a:p>
            <a:endParaRPr lang="en-US"/>
          </a:p>
        </p:txBody>
      </p:sp>
      <p:sp>
        <p:nvSpPr>
          <p:cNvPr id="43" name="Freeform 8">
            <a:extLst>
              <a:ext uri="{FF2B5EF4-FFF2-40B4-BE49-F238E27FC236}">
                <a16:creationId xmlns:a16="http://schemas.microsoft.com/office/drawing/2014/main" id="{F0F71B20-ABCE-D634-EAF6-3875AC615D98}"/>
              </a:ext>
            </a:extLst>
          </p:cNvPr>
          <p:cNvSpPr/>
          <p:nvPr/>
        </p:nvSpPr>
        <p:spPr>
          <a:xfrm rot="5400000">
            <a:off x="4890949" y="1989008"/>
            <a:ext cx="963808" cy="1927616"/>
          </a:xfrm>
          <a:custGeom>
            <a:avLst/>
            <a:gdLst/>
            <a:ahLst/>
            <a:cxnLst/>
            <a:rect l="l" t="t" r="r" b="b"/>
            <a:pathLst>
              <a:path w="1482663" h="2965325">
                <a:moveTo>
                  <a:pt x="0" y="0"/>
                </a:moveTo>
                <a:lnTo>
                  <a:pt x="1482663" y="0"/>
                </a:lnTo>
                <a:lnTo>
                  <a:pt x="1482663" y="2965326"/>
                </a:lnTo>
                <a:lnTo>
                  <a:pt x="0" y="2965326"/>
                </a:lnTo>
                <a:lnTo>
                  <a:pt x="0" y="0"/>
                </a:lnTo>
                <a:close/>
              </a:path>
            </a:pathLst>
          </a:custGeom>
          <a:blipFill>
            <a:blip r:embed="rId12">
              <a:extLst>
                <a:ext uri="{96DAC541-7B7A-43D3-8B79-37D633B846F1}">
                  <asvg:svgBlip xmlns:asvg="http://schemas.microsoft.com/office/drawing/2016/SVG/main" r:embed="rId13"/>
                </a:ext>
              </a:extLst>
            </a:blip>
            <a:stretch>
              <a:fillRect r="-100000"/>
            </a:stretch>
          </a:blipFill>
        </p:spPr>
        <p:txBody>
          <a:bodyPr/>
          <a:lstStyle/>
          <a:p>
            <a:endParaRPr lang="en-ZA"/>
          </a:p>
        </p:txBody>
      </p:sp>
      <p:sp>
        <p:nvSpPr>
          <p:cNvPr id="44" name="Freeform 9">
            <a:extLst>
              <a:ext uri="{FF2B5EF4-FFF2-40B4-BE49-F238E27FC236}">
                <a16:creationId xmlns:a16="http://schemas.microsoft.com/office/drawing/2014/main" id="{D1CD08D4-AA90-5CBF-2C12-753E3C83C420}"/>
              </a:ext>
            </a:extLst>
          </p:cNvPr>
          <p:cNvSpPr/>
          <p:nvPr/>
        </p:nvSpPr>
        <p:spPr>
          <a:xfrm rot="5400000">
            <a:off x="8334506" y="1989008"/>
            <a:ext cx="963808" cy="1927616"/>
          </a:xfrm>
          <a:custGeom>
            <a:avLst/>
            <a:gdLst/>
            <a:ahLst/>
            <a:cxnLst/>
            <a:rect l="l" t="t" r="r" b="b"/>
            <a:pathLst>
              <a:path w="1482663" h="2965325">
                <a:moveTo>
                  <a:pt x="0" y="0"/>
                </a:moveTo>
                <a:lnTo>
                  <a:pt x="1482663" y="0"/>
                </a:lnTo>
                <a:lnTo>
                  <a:pt x="1482663" y="2965326"/>
                </a:lnTo>
                <a:lnTo>
                  <a:pt x="0" y="2965326"/>
                </a:lnTo>
                <a:lnTo>
                  <a:pt x="0" y="0"/>
                </a:lnTo>
                <a:close/>
              </a:path>
            </a:pathLst>
          </a:custGeom>
          <a:blipFill>
            <a:blip r:embed="rId10">
              <a:extLst>
                <a:ext uri="{96DAC541-7B7A-43D3-8B79-37D633B846F1}">
                  <asvg:svgBlip xmlns:asvg="http://schemas.microsoft.com/office/drawing/2016/SVG/main" r:embed="rId11"/>
                </a:ext>
              </a:extLst>
            </a:blip>
            <a:stretch>
              <a:fillRect r="-100000"/>
            </a:stretch>
          </a:blipFill>
        </p:spPr>
        <p:txBody>
          <a:bodyPr/>
          <a:lstStyle/>
          <a:p>
            <a:endParaRPr lang="en-ZA"/>
          </a:p>
        </p:txBody>
      </p:sp>
      <p:sp>
        <p:nvSpPr>
          <p:cNvPr id="45" name="Freeform 10">
            <a:extLst>
              <a:ext uri="{FF2B5EF4-FFF2-40B4-BE49-F238E27FC236}">
                <a16:creationId xmlns:a16="http://schemas.microsoft.com/office/drawing/2014/main" id="{A508E489-D09D-7FC2-326C-BAA4EF46CABF}"/>
              </a:ext>
            </a:extLst>
          </p:cNvPr>
          <p:cNvSpPr/>
          <p:nvPr/>
        </p:nvSpPr>
        <p:spPr>
          <a:xfrm rot="16200000">
            <a:off x="3165539" y="2940709"/>
            <a:ext cx="963808" cy="1927616"/>
          </a:xfrm>
          <a:custGeom>
            <a:avLst/>
            <a:gdLst/>
            <a:ahLst/>
            <a:cxnLst/>
            <a:rect l="l" t="t" r="r" b="b"/>
            <a:pathLst>
              <a:path w="1482663" h="2965325">
                <a:moveTo>
                  <a:pt x="0" y="0"/>
                </a:moveTo>
                <a:lnTo>
                  <a:pt x="1482663" y="0"/>
                </a:lnTo>
                <a:lnTo>
                  <a:pt x="1482663" y="2965325"/>
                </a:lnTo>
                <a:lnTo>
                  <a:pt x="0" y="2965325"/>
                </a:lnTo>
                <a:lnTo>
                  <a:pt x="0" y="0"/>
                </a:lnTo>
                <a:close/>
              </a:path>
            </a:pathLst>
          </a:custGeom>
          <a:blipFill>
            <a:blip r:embed="rId14">
              <a:extLst>
                <a:ext uri="{96DAC541-7B7A-43D3-8B79-37D633B846F1}">
                  <asvg:svgBlip xmlns:asvg="http://schemas.microsoft.com/office/drawing/2016/SVG/main" r:embed="rId15"/>
                </a:ext>
              </a:extLst>
            </a:blip>
            <a:stretch>
              <a:fillRect r="-100000"/>
            </a:stretch>
          </a:blipFill>
        </p:spPr>
        <p:txBody>
          <a:bodyPr/>
          <a:lstStyle/>
          <a:p>
            <a:endParaRPr lang="en-ZA"/>
          </a:p>
        </p:txBody>
      </p:sp>
      <p:sp>
        <p:nvSpPr>
          <p:cNvPr id="46" name="Freeform 11">
            <a:extLst>
              <a:ext uri="{FF2B5EF4-FFF2-40B4-BE49-F238E27FC236}">
                <a16:creationId xmlns:a16="http://schemas.microsoft.com/office/drawing/2014/main" id="{397A8740-E50E-7673-558F-EB93C5D02E20}"/>
              </a:ext>
            </a:extLst>
          </p:cNvPr>
          <p:cNvSpPr/>
          <p:nvPr/>
        </p:nvSpPr>
        <p:spPr>
          <a:xfrm rot="16200000">
            <a:off x="6616360" y="2940709"/>
            <a:ext cx="963808" cy="1927616"/>
          </a:xfrm>
          <a:custGeom>
            <a:avLst/>
            <a:gdLst/>
            <a:ahLst/>
            <a:cxnLst/>
            <a:rect l="l" t="t" r="r" b="b"/>
            <a:pathLst>
              <a:path w="1482663" h="2965325">
                <a:moveTo>
                  <a:pt x="0" y="0"/>
                </a:moveTo>
                <a:lnTo>
                  <a:pt x="1482662" y="0"/>
                </a:lnTo>
                <a:lnTo>
                  <a:pt x="1482662" y="2965325"/>
                </a:lnTo>
                <a:lnTo>
                  <a:pt x="0" y="2965325"/>
                </a:lnTo>
                <a:lnTo>
                  <a:pt x="0" y="0"/>
                </a:lnTo>
                <a:close/>
              </a:path>
            </a:pathLst>
          </a:custGeom>
          <a:blipFill>
            <a:blip r:embed="rId14">
              <a:extLst>
                <a:ext uri="{96DAC541-7B7A-43D3-8B79-37D633B846F1}">
                  <asvg:svgBlip xmlns:asvg="http://schemas.microsoft.com/office/drawing/2016/SVG/main" r:embed="rId15"/>
                </a:ext>
              </a:extLst>
            </a:blip>
            <a:stretch>
              <a:fillRect r="-100000"/>
            </a:stretch>
          </a:blipFill>
        </p:spPr>
        <p:txBody>
          <a:bodyPr/>
          <a:lstStyle/>
          <a:p>
            <a:endParaRPr lang="en-US"/>
          </a:p>
        </p:txBody>
      </p:sp>
      <p:grpSp>
        <p:nvGrpSpPr>
          <p:cNvPr id="47" name="Group 12">
            <a:extLst>
              <a:ext uri="{FF2B5EF4-FFF2-40B4-BE49-F238E27FC236}">
                <a16:creationId xmlns:a16="http://schemas.microsoft.com/office/drawing/2014/main" id="{ED190F76-250F-EF86-59F4-8FBB1016E8EF}"/>
              </a:ext>
            </a:extLst>
          </p:cNvPr>
          <p:cNvGrpSpPr/>
          <p:nvPr/>
        </p:nvGrpSpPr>
        <p:grpSpPr>
          <a:xfrm rot="18900000">
            <a:off x="2597083" y="3241144"/>
            <a:ext cx="363519" cy="362938"/>
            <a:chOff x="0" y="0"/>
            <a:chExt cx="6350000" cy="6339840"/>
          </a:xfrm>
        </p:grpSpPr>
        <p:sp>
          <p:nvSpPr>
            <p:cNvPr id="48" name="Freeform 13">
              <a:extLst>
                <a:ext uri="{FF2B5EF4-FFF2-40B4-BE49-F238E27FC236}">
                  <a16:creationId xmlns:a16="http://schemas.microsoft.com/office/drawing/2014/main" id="{1D0C211D-46C6-DD8C-AD58-21B8ECFA1322}"/>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chemeClr val="tx1">
                <a:lumMod val="75000"/>
                <a:lumOff val="25000"/>
              </a:schemeClr>
            </a:solidFill>
          </p:spPr>
          <p:txBody>
            <a:bodyPr/>
            <a:lstStyle/>
            <a:p>
              <a:endParaRPr lang="en-ZA"/>
            </a:p>
          </p:txBody>
        </p:sp>
      </p:grpSp>
      <p:grpSp>
        <p:nvGrpSpPr>
          <p:cNvPr id="49" name="Group 14">
            <a:extLst>
              <a:ext uri="{FF2B5EF4-FFF2-40B4-BE49-F238E27FC236}">
                <a16:creationId xmlns:a16="http://schemas.microsoft.com/office/drawing/2014/main" id="{86F3D804-B0A7-4BA5-A691-338459E69EEC}"/>
              </a:ext>
            </a:extLst>
          </p:cNvPr>
          <p:cNvGrpSpPr/>
          <p:nvPr/>
        </p:nvGrpSpPr>
        <p:grpSpPr>
          <a:xfrm rot="18900000">
            <a:off x="6060013" y="3241144"/>
            <a:ext cx="363519" cy="362938"/>
            <a:chOff x="0" y="0"/>
            <a:chExt cx="6350000" cy="6339840"/>
          </a:xfrm>
          <a:solidFill>
            <a:srgbClr val="96C757"/>
          </a:solidFill>
        </p:grpSpPr>
        <p:sp>
          <p:nvSpPr>
            <p:cNvPr id="50" name="Freeform 15">
              <a:extLst>
                <a:ext uri="{FF2B5EF4-FFF2-40B4-BE49-F238E27FC236}">
                  <a16:creationId xmlns:a16="http://schemas.microsoft.com/office/drawing/2014/main" id="{CDBB46E5-05A9-E278-DF58-71D6B8D14C99}"/>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pFill/>
          </p:spPr>
          <p:txBody>
            <a:bodyPr/>
            <a:lstStyle/>
            <a:p>
              <a:endParaRPr lang="en-US"/>
            </a:p>
          </p:txBody>
        </p:sp>
      </p:grpSp>
      <p:grpSp>
        <p:nvGrpSpPr>
          <p:cNvPr id="51" name="Group 16">
            <a:extLst>
              <a:ext uri="{FF2B5EF4-FFF2-40B4-BE49-F238E27FC236}">
                <a16:creationId xmlns:a16="http://schemas.microsoft.com/office/drawing/2014/main" id="{6ECE7729-0604-250E-D6D0-1072C7A96559}"/>
              </a:ext>
            </a:extLst>
          </p:cNvPr>
          <p:cNvGrpSpPr/>
          <p:nvPr/>
        </p:nvGrpSpPr>
        <p:grpSpPr>
          <a:xfrm rot="18900000">
            <a:off x="9486067" y="3241144"/>
            <a:ext cx="363519" cy="362938"/>
            <a:chOff x="0" y="0"/>
            <a:chExt cx="6350000" cy="6339840"/>
          </a:xfrm>
        </p:grpSpPr>
        <p:sp>
          <p:nvSpPr>
            <p:cNvPr id="52" name="Freeform 17">
              <a:extLst>
                <a:ext uri="{FF2B5EF4-FFF2-40B4-BE49-F238E27FC236}">
                  <a16:creationId xmlns:a16="http://schemas.microsoft.com/office/drawing/2014/main" id="{FA03E367-EE56-6610-270E-BDC067672795}"/>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chemeClr val="tx1">
                <a:lumMod val="75000"/>
                <a:lumOff val="25000"/>
              </a:schemeClr>
            </a:solidFill>
          </p:spPr>
          <p:txBody>
            <a:bodyPr/>
            <a:lstStyle/>
            <a:p>
              <a:endParaRPr lang="en-ZA"/>
            </a:p>
          </p:txBody>
        </p:sp>
      </p:grpSp>
      <p:grpSp>
        <p:nvGrpSpPr>
          <p:cNvPr id="53" name="Group 20">
            <a:extLst>
              <a:ext uri="{FF2B5EF4-FFF2-40B4-BE49-F238E27FC236}">
                <a16:creationId xmlns:a16="http://schemas.microsoft.com/office/drawing/2014/main" id="{6BC9CBFB-56C7-55C9-FD64-641C8A136A03}"/>
              </a:ext>
            </a:extLst>
          </p:cNvPr>
          <p:cNvGrpSpPr/>
          <p:nvPr/>
        </p:nvGrpSpPr>
        <p:grpSpPr>
          <a:xfrm rot="8100000">
            <a:off x="7776183" y="3253252"/>
            <a:ext cx="363519" cy="362938"/>
            <a:chOff x="0" y="0"/>
            <a:chExt cx="6350000" cy="6339840"/>
          </a:xfrm>
        </p:grpSpPr>
        <p:sp>
          <p:nvSpPr>
            <p:cNvPr id="54" name="Freeform 21">
              <a:extLst>
                <a:ext uri="{FF2B5EF4-FFF2-40B4-BE49-F238E27FC236}">
                  <a16:creationId xmlns:a16="http://schemas.microsoft.com/office/drawing/2014/main" id="{0A6DC6BC-0426-6D4C-1038-23EF83913C65}"/>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chemeClr val="tx1">
                <a:lumMod val="50000"/>
                <a:lumOff val="50000"/>
              </a:schemeClr>
            </a:solidFill>
          </p:spPr>
          <p:txBody>
            <a:bodyPr/>
            <a:lstStyle/>
            <a:p>
              <a:endParaRPr lang="en-ZA"/>
            </a:p>
          </p:txBody>
        </p:sp>
      </p:grpSp>
      <p:sp>
        <p:nvSpPr>
          <p:cNvPr id="55" name="TextBox 54">
            <a:extLst>
              <a:ext uri="{FF2B5EF4-FFF2-40B4-BE49-F238E27FC236}">
                <a16:creationId xmlns:a16="http://schemas.microsoft.com/office/drawing/2014/main" id="{646AA2CB-114E-F74B-6070-297F29AB1D36}"/>
              </a:ext>
            </a:extLst>
          </p:cNvPr>
          <p:cNvSpPr txBox="1"/>
          <p:nvPr/>
        </p:nvSpPr>
        <p:spPr>
          <a:xfrm>
            <a:off x="554844" y="4230391"/>
            <a:ext cx="2734374" cy="707886"/>
          </a:xfrm>
          <a:prstGeom prst="rect">
            <a:avLst/>
          </a:prstGeom>
          <a:noFill/>
        </p:spPr>
        <p:txBody>
          <a:bodyPr wrap="square" rtlCol="0">
            <a:spAutoFit/>
          </a:bodyPr>
          <a:lstStyle/>
          <a:p>
            <a:pPr algn="ctr"/>
            <a:r>
              <a:rPr lang="en-US" sz="2000" b="1">
                <a:latin typeface="Interstate Black Cond" pitchFamily="50" charset="0"/>
              </a:rPr>
              <a:t>Phase 1:</a:t>
            </a:r>
          </a:p>
          <a:p>
            <a:pPr algn="ctr"/>
            <a:r>
              <a:rPr lang="en-US" sz="2000">
                <a:latin typeface="Interstate Black Cond" pitchFamily="50" charset="0"/>
              </a:rPr>
              <a:t>Ideation</a:t>
            </a:r>
          </a:p>
        </p:txBody>
      </p:sp>
      <p:sp>
        <p:nvSpPr>
          <p:cNvPr id="56" name="TextBox 55">
            <a:extLst>
              <a:ext uri="{FF2B5EF4-FFF2-40B4-BE49-F238E27FC236}">
                <a16:creationId xmlns:a16="http://schemas.microsoft.com/office/drawing/2014/main" id="{DC66DC6C-B98D-82C7-928E-C7C3B60AD46E}"/>
              </a:ext>
            </a:extLst>
          </p:cNvPr>
          <p:cNvSpPr txBox="1"/>
          <p:nvPr/>
        </p:nvSpPr>
        <p:spPr>
          <a:xfrm>
            <a:off x="2278713" y="2236691"/>
            <a:ext cx="2734374" cy="707886"/>
          </a:xfrm>
          <a:prstGeom prst="rect">
            <a:avLst/>
          </a:prstGeom>
          <a:noFill/>
        </p:spPr>
        <p:txBody>
          <a:bodyPr wrap="square" rtlCol="0">
            <a:spAutoFit/>
          </a:bodyPr>
          <a:lstStyle/>
          <a:p>
            <a:pPr algn="ctr"/>
            <a:r>
              <a:rPr lang="en-US" sz="2000" b="1">
                <a:latin typeface="Interstate Black Cond" pitchFamily="50" charset="0"/>
              </a:rPr>
              <a:t>Phase 2:</a:t>
            </a:r>
          </a:p>
          <a:p>
            <a:pPr algn="ctr"/>
            <a:r>
              <a:rPr lang="en-US" sz="2000">
                <a:latin typeface="Interstate Black Cond" pitchFamily="50" charset="0"/>
              </a:rPr>
              <a:t>Start Up</a:t>
            </a:r>
          </a:p>
        </p:txBody>
      </p:sp>
      <p:sp>
        <p:nvSpPr>
          <p:cNvPr id="57" name="TextBox 56">
            <a:extLst>
              <a:ext uri="{FF2B5EF4-FFF2-40B4-BE49-F238E27FC236}">
                <a16:creationId xmlns:a16="http://schemas.microsoft.com/office/drawing/2014/main" id="{13FA29C1-3AE1-1E52-E450-D8C7ABD6FF7B}"/>
              </a:ext>
            </a:extLst>
          </p:cNvPr>
          <p:cNvSpPr txBox="1"/>
          <p:nvPr/>
        </p:nvSpPr>
        <p:spPr>
          <a:xfrm>
            <a:off x="4017572" y="4230391"/>
            <a:ext cx="2734374" cy="707886"/>
          </a:xfrm>
          <a:prstGeom prst="rect">
            <a:avLst/>
          </a:prstGeom>
          <a:noFill/>
        </p:spPr>
        <p:txBody>
          <a:bodyPr wrap="square" rtlCol="0">
            <a:spAutoFit/>
          </a:bodyPr>
          <a:lstStyle/>
          <a:p>
            <a:pPr algn="ctr"/>
            <a:r>
              <a:rPr lang="en-US" sz="2000" b="1">
                <a:latin typeface="Interstate Black Cond" pitchFamily="50" charset="0"/>
              </a:rPr>
              <a:t>Phase 3:</a:t>
            </a:r>
          </a:p>
          <a:p>
            <a:pPr algn="ctr"/>
            <a:r>
              <a:rPr lang="en-US" sz="2000">
                <a:latin typeface="Interstate Black Cond" pitchFamily="50" charset="0"/>
              </a:rPr>
              <a:t>Early Stage</a:t>
            </a:r>
          </a:p>
        </p:txBody>
      </p:sp>
      <p:sp>
        <p:nvSpPr>
          <p:cNvPr id="58" name="TextBox 57">
            <a:extLst>
              <a:ext uri="{FF2B5EF4-FFF2-40B4-BE49-F238E27FC236}">
                <a16:creationId xmlns:a16="http://schemas.microsoft.com/office/drawing/2014/main" id="{8C874122-154E-A0C6-FB33-7D294EA03DC7}"/>
              </a:ext>
            </a:extLst>
          </p:cNvPr>
          <p:cNvSpPr txBox="1"/>
          <p:nvPr/>
        </p:nvSpPr>
        <p:spPr>
          <a:xfrm>
            <a:off x="5741441" y="2236691"/>
            <a:ext cx="2734374" cy="707886"/>
          </a:xfrm>
          <a:prstGeom prst="rect">
            <a:avLst/>
          </a:prstGeom>
          <a:noFill/>
        </p:spPr>
        <p:txBody>
          <a:bodyPr wrap="square" rtlCol="0">
            <a:spAutoFit/>
          </a:bodyPr>
          <a:lstStyle/>
          <a:p>
            <a:pPr algn="ctr"/>
            <a:r>
              <a:rPr lang="en-US" sz="2000" b="1">
                <a:latin typeface="Interstate Black Cond" pitchFamily="50" charset="0"/>
              </a:rPr>
              <a:t>Phase 4:</a:t>
            </a:r>
          </a:p>
          <a:p>
            <a:pPr algn="ctr"/>
            <a:r>
              <a:rPr lang="en-US" sz="2000">
                <a:latin typeface="Interstate Black Cond" pitchFamily="50" charset="0"/>
              </a:rPr>
              <a:t>Growth</a:t>
            </a:r>
          </a:p>
        </p:txBody>
      </p:sp>
      <p:sp>
        <p:nvSpPr>
          <p:cNvPr id="59" name="TextBox 58">
            <a:extLst>
              <a:ext uri="{FF2B5EF4-FFF2-40B4-BE49-F238E27FC236}">
                <a16:creationId xmlns:a16="http://schemas.microsoft.com/office/drawing/2014/main" id="{59866AEE-5C26-24B7-7C60-FE6F55670626}"/>
              </a:ext>
            </a:extLst>
          </p:cNvPr>
          <p:cNvSpPr txBox="1"/>
          <p:nvPr/>
        </p:nvSpPr>
        <p:spPr>
          <a:xfrm>
            <a:off x="7480300" y="4230391"/>
            <a:ext cx="2734374" cy="707886"/>
          </a:xfrm>
          <a:prstGeom prst="rect">
            <a:avLst/>
          </a:prstGeom>
          <a:noFill/>
        </p:spPr>
        <p:txBody>
          <a:bodyPr wrap="square" rtlCol="0">
            <a:spAutoFit/>
          </a:bodyPr>
          <a:lstStyle/>
          <a:p>
            <a:pPr algn="ctr"/>
            <a:r>
              <a:rPr lang="en-US" sz="2000" b="1">
                <a:latin typeface="Interstate Black Cond" pitchFamily="50" charset="0"/>
              </a:rPr>
              <a:t>Phase 5:</a:t>
            </a:r>
          </a:p>
          <a:p>
            <a:pPr algn="ctr"/>
            <a:r>
              <a:rPr lang="en-US" sz="2000">
                <a:latin typeface="Interstate Black Cond" pitchFamily="50" charset="0"/>
              </a:rPr>
              <a:t>Maturity</a:t>
            </a:r>
          </a:p>
        </p:txBody>
      </p:sp>
      <p:pic>
        <p:nvPicPr>
          <p:cNvPr id="60" name="Picture 59" descr="A picture containing black, darkness, screenshot&#10;&#10;Description automatically generated">
            <a:extLst>
              <a:ext uri="{FF2B5EF4-FFF2-40B4-BE49-F238E27FC236}">
                <a16:creationId xmlns:a16="http://schemas.microsoft.com/office/drawing/2014/main" id="{4D38A4CD-48E5-0BAE-17C6-093433DC47D5}"/>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Layer>
                </a14:imgProps>
              </a:ext>
            </a:extLst>
          </a:blip>
          <a:stretch>
            <a:fillRect/>
          </a:stretch>
        </p:blipFill>
        <p:spPr>
          <a:xfrm>
            <a:off x="1599913" y="3100494"/>
            <a:ext cx="644236" cy="644236"/>
          </a:xfrm>
          <a:prstGeom prst="rect">
            <a:avLst/>
          </a:prstGeom>
          <a:noFill/>
        </p:spPr>
      </p:pic>
      <p:pic>
        <p:nvPicPr>
          <p:cNvPr id="61" name="Picture 60">
            <a:extLst>
              <a:ext uri="{FF2B5EF4-FFF2-40B4-BE49-F238E27FC236}">
                <a16:creationId xmlns:a16="http://schemas.microsoft.com/office/drawing/2014/main" id="{C7476387-E332-1929-BD16-167BCAA75A49}"/>
              </a:ext>
            </a:extLst>
          </p:cNvPr>
          <p:cNvPicPr>
            <a:picLocks noChangeAspect="1"/>
          </p:cNvPicPr>
          <p:nvPr/>
        </p:nvPicPr>
        <p:blipFill>
          <a:blip r:embed="rId18">
            <a:lum bright="70000" contrast="-70000"/>
            <a:extLst>
              <a:ext uri="{BEBA8EAE-BF5A-486C-A8C5-ECC9F3942E4B}">
                <a14:imgProps xmlns:a14="http://schemas.microsoft.com/office/drawing/2010/main">
                  <a14:imgLayer r:embed="rId19">
                    <a14:imgEffect>
                      <a14:artisticPhotocopy/>
                    </a14:imgEffect>
                  </a14:imgLayer>
                </a14:imgProps>
              </a:ext>
            </a:extLst>
          </a:blip>
          <a:srcRect/>
          <a:stretch/>
        </p:blipFill>
        <p:spPr>
          <a:xfrm>
            <a:off x="3317905" y="3113186"/>
            <a:ext cx="644236" cy="644236"/>
          </a:xfrm>
          <a:prstGeom prst="rect">
            <a:avLst/>
          </a:prstGeom>
          <a:noFill/>
        </p:spPr>
      </p:pic>
      <p:pic>
        <p:nvPicPr>
          <p:cNvPr id="62" name="Picture 61">
            <a:extLst>
              <a:ext uri="{FF2B5EF4-FFF2-40B4-BE49-F238E27FC236}">
                <a16:creationId xmlns:a16="http://schemas.microsoft.com/office/drawing/2014/main" id="{B7A6DA5E-3B27-66DA-F0A0-AD35093138AB}"/>
              </a:ext>
            </a:extLst>
          </p:cNvPr>
          <p:cNvPicPr>
            <a:picLocks noChangeAspect="1"/>
          </p:cNvPicPr>
          <p:nvPr/>
        </p:nvPicPr>
        <p:blipFill>
          <a:blip r:embed="rId20">
            <a:lum bright="70000" contrast="-70000"/>
            <a:extLst>
              <a:ext uri="{BEBA8EAE-BF5A-486C-A8C5-ECC9F3942E4B}">
                <a14:imgProps xmlns:a14="http://schemas.microsoft.com/office/drawing/2010/main">
                  <a14:imgLayer r:embed="rId21">
                    <a14:imgEffect>
                      <a14:artisticPhotocopy/>
                    </a14:imgEffect>
                  </a14:imgLayer>
                </a14:imgProps>
              </a:ext>
            </a:extLst>
          </a:blip>
          <a:srcRect/>
          <a:stretch/>
        </p:blipFill>
        <p:spPr>
          <a:xfrm>
            <a:off x="5062641" y="3113186"/>
            <a:ext cx="644236" cy="644236"/>
          </a:xfrm>
          <a:prstGeom prst="rect">
            <a:avLst/>
          </a:prstGeom>
          <a:noFill/>
        </p:spPr>
      </p:pic>
      <p:pic>
        <p:nvPicPr>
          <p:cNvPr id="63" name="Picture 62">
            <a:extLst>
              <a:ext uri="{FF2B5EF4-FFF2-40B4-BE49-F238E27FC236}">
                <a16:creationId xmlns:a16="http://schemas.microsoft.com/office/drawing/2014/main" id="{E335B3C0-4337-D218-7976-A83EA9B18C9F}"/>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artisticPhotocopy/>
                    </a14:imgEffect>
                  </a14:imgLayer>
                </a14:imgProps>
              </a:ext>
            </a:extLst>
          </a:blip>
          <a:srcRect/>
          <a:stretch/>
        </p:blipFill>
        <p:spPr>
          <a:xfrm>
            <a:off x="6778229" y="3113186"/>
            <a:ext cx="644236" cy="644236"/>
          </a:xfrm>
          <a:prstGeom prst="rect">
            <a:avLst/>
          </a:prstGeom>
          <a:noFill/>
        </p:spPr>
      </p:pic>
      <p:pic>
        <p:nvPicPr>
          <p:cNvPr id="64" name="Picture 63">
            <a:extLst>
              <a:ext uri="{FF2B5EF4-FFF2-40B4-BE49-F238E27FC236}">
                <a16:creationId xmlns:a16="http://schemas.microsoft.com/office/drawing/2014/main" id="{495BC077-4A63-ECF1-A8EA-46EA581EA01A}"/>
              </a:ext>
            </a:extLst>
          </p:cNvPr>
          <p:cNvPicPr>
            <a:picLocks noChangeAspect="1"/>
          </p:cNvPicPr>
          <p:nvPr/>
        </p:nvPicPr>
        <p:blipFill>
          <a:blip r:embed="rId24">
            <a:lum bright="70000" contrast="-70000"/>
            <a:extLst>
              <a:ext uri="{BEBA8EAE-BF5A-486C-A8C5-ECC9F3942E4B}">
                <a14:imgProps xmlns:a14="http://schemas.microsoft.com/office/drawing/2010/main">
                  <a14:imgLayer r:embed="rId25">
                    <a14:imgEffect>
                      <a14:artisticPhotocopy/>
                    </a14:imgEffect>
                  </a14:imgLayer>
                </a14:imgProps>
              </a:ext>
            </a:extLst>
          </a:blip>
          <a:srcRect/>
          <a:stretch/>
        </p:blipFill>
        <p:spPr>
          <a:xfrm>
            <a:off x="8483617" y="3113186"/>
            <a:ext cx="644236" cy="644236"/>
          </a:xfrm>
          <a:prstGeom prst="rect">
            <a:avLst/>
          </a:prstGeom>
          <a:noFill/>
        </p:spPr>
      </p:pic>
      <p:pic>
        <p:nvPicPr>
          <p:cNvPr id="12" name="Picture 11" descr="A black and red text&#10;&#10;Description automatically generated">
            <a:extLst>
              <a:ext uri="{FF2B5EF4-FFF2-40B4-BE49-F238E27FC236}">
                <a16:creationId xmlns:a16="http://schemas.microsoft.com/office/drawing/2014/main" id="{62BA86EF-5158-40BD-3C39-1C2F5AF9528F}"/>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39048" b="59524" l="35000" r="64583">
                        <a14:foregroundMark x1="52333" y1="52381" x2="52333" y2="52381"/>
                        <a14:foregroundMark x1="43667" y1="55079" x2="43667" y2="55079"/>
                        <a14:foregroundMark x1="40250" y1="55079" x2="40250" y2="55079"/>
                        <a14:foregroundMark x1="35000" y1="53651" x2="35000" y2="53651"/>
                        <a14:foregroundMark x1="39167" y1="59524" x2="39167" y2="59524"/>
                        <a14:foregroundMark x1="64583" y1="57302" x2="64583" y2="57302"/>
                        <a14:foregroundMark x1="59000" y1="59365" x2="59000" y2="59365"/>
                      </a14:backgroundRemoval>
                    </a14:imgEffect>
                  </a14:imgLayer>
                </a14:imgProps>
              </a:ext>
              <a:ext uri="{28A0092B-C50C-407E-A947-70E740481C1C}">
                <a14:useLocalDpi xmlns:a14="http://schemas.microsoft.com/office/drawing/2010/main" val="0"/>
              </a:ext>
            </a:extLst>
          </a:blip>
          <a:srcRect l="33260" t="36770" r="33483" b="37801"/>
          <a:stretch/>
        </p:blipFill>
        <p:spPr>
          <a:xfrm>
            <a:off x="9676534" y="5655115"/>
            <a:ext cx="826003" cy="3315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85312" y="0"/>
            <a:ext cx="10864023" cy="6181755"/>
          </a:xfrm>
          <a:custGeom>
            <a:avLst/>
            <a:gdLst/>
            <a:ahLst/>
            <a:cxnLst/>
            <a:rect l="l" t="t" r="r" b="b"/>
            <a:pathLst>
              <a:path w="10864023" h="6181755">
                <a:moveTo>
                  <a:pt x="0" y="0"/>
                </a:moveTo>
                <a:lnTo>
                  <a:pt x="10864023" y="0"/>
                </a:lnTo>
                <a:lnTo>
                  <a:pt x="10864023" y="6181755"/>
                </a:lnTo>
                <a:lnTo>
                  <a:pt x="0" y="6181755"/>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111647" y="475131"/>
            <a:ext cx="5138273" cy="414344"/>
          </a:xfrm>
          <a:prstGeom prst="rect">
            <a:avLst/>
          </a:prstGeom>
        </p:spPr>
        <p:txBody>
          <a:bodyPr wrap="square" lIns="0" tIns="0" rIns="0" bIns="0" rtlCol="0" anchor="t">
            <a:spAutoFit/>
          </a:bodyPr>
          <a:lstStyle/>
          <a:p>
            <a:pPr>
              <a:lnSpc>
                <a:spcPts val="2853"/>
              </a:lnSpc>
            </a:pPr>
            <a:r>
              <a:rPr lang="en-US" sz="4000" dirty="0">
                <a:solidFill>
                  <a:srgbClr val="FFFFFF"/>
                </a:solidFill>
                <a:latin typeface="Interstate Black Cond" pitchFamily="50" charset="0"/>
              </a:rPr>
              <a:t>Cash Flow Forecasting</a:t>
            </a:r>
          </a:p>
        </p:txBody>
      </p:sp>
      <p:sp>
        <p:nvSpPr>
          <p:cNvPr id="6" name="Oval 5">
            <a:extLst>
              <a:ext uri="{FF2B5EF4-FFF2-40B4-BE49-F238E27FC236}">
                <a16:creationId xmlns:a16="http://schemas.microsoft.com/office/drawing/2014/main" id="{AC2C7A53-7CBC-CC1B-BB15-6545ED02A043}"/>
              </a:ext>
            </a:extLst>
          </p:cNvPr>
          <p:cNvSpPr/>
          <p:nvPr/>
        </p:nvSpPr>
        <p:spPr>
          <a:xfrm>
            <a:off x="202305" y="2836762"/>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Light" pitchFamily="50" charset="0"/>
            </a:endParaRPr>
          </a:p>
        </p:txBody>
      </p:sp>
      <p:sp>
        <p:nvSpPr>
          <p:cNvPr id="7" name="Oval 6">
            <a:extLst>
              <a:ext uri="{FF2B5EF4-FFF2-40B4-BE49-F238E27FC236}">
                <a16:creationId xmlns:a16="http://schemas.microsoft.com/office/drawing/2014/main" id="{1A74132F-40A9-E01F-82EC-31108A0C0A49}"/>
              </a:ext>
            </a:extLst>
          </p:cNvPr>
          <p:cNvSpPr/>
          <p:nvPr/>
        </p:nvSpPr>
        <p:spPr>
          <a:xfrm>
            <a:off x="202305" y="4234374"/>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Light" pitchFamily="50" charset="0"/>
            </a:endParaRPr>
          </a:p>
        </p:txBody>
      </p:sp>
      <p:sp>
        <p:nvSpPr>
          <p:cNvPr id="8" name="Oval 7">
            <a:extLst>
              <a:ext uri="{FF2B5EF4-FFF2-40B4-BE49-F238E27FC236}">
                <a16:creationId xmlns:a16="http://schemas.microsoft.com/office/drawing/2014/main" id="{AC8E21DB-05ED-9A1C-FDAF-35307A2C5249}"/>
              </a:ext>
            </a:extLst>
          </p:cNvPr>
          <p:cNvSpPr/>
          <p:nvPr/>
        </p:nvSpPr>
        <p:spPr>
          <a:xfrm>
            <a:off x="202305" y="1189548"/>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Light" pitchFamily="50" charset="0"/>
            </a:endParaRPr>
          </a:p>
        </p:txBody>
      </p:sp>
      <p:sp>
        <p:nvSpPr>
          <p:cNvPr id="9" name="TextBox 8">
            <a:extLst>
              <a:ext uri="{FF2B5EF4-FFF2-40B4-BE49-F238E27FC236}">
                <a16:creationId xmlns:a16="http://schemas.microsoft.com/office/drawing/2014/main" id="{E3968DC8-4B78-9350-A6D9-5DD4F954ED47}"/>
              </a:ext>
            </a:extLst>
          </p:cNvPr>
          <p:cNvSpPr txBox="1"/>
          <p:nvPr/>
        </p:nvSpPr>
        <p:spPr>
          <a:xfrm>
            <a:off x="296563" y="1212850"/>
            <a:ext cx="10396837" cy="4770537"/>
          </a:xfrm>
          <a:prstGeom prst="rect">
            <a:avLst/>
          </a:prstGeom>
          <a:noFill/>
        </p:spPr>
        <p:txBody>
          <a:bodyPr wrap="square" rtlCol="0">
            <a:spAutoFit/>
          </a:bodyPr>
          <a:lstStyle/>
          <a:p>
            <a:r>
              <a:rPr lang="en-US" sz="1600" b="1">
                <a:latin typeface="Interstate Light" pitchFamily="50" charset="0"/>
              </a:rPr>
              <a:t>Cash Flow Analysis</a:t>
            </a:r>
          </a:p>
          <a:p>
            <a:pPr marL="285750" indent="-285750">
              <a:buFont typeface="Arial" panose="020B0604020202020204" pitchFamily="34" charset="0"/>
              <a:buChar char="•"/>
            </a:pPr>
            <a:r>
              <a:rPr lang="en-US" sz="1600">
                <a:latin typeface="Interstate Light" pitchFamily="50" charset="0"/>
              </a:rPr>
              <a:t>Involves examining of the major components of a business that affect cash flows.</a:t>
            </a:r>
          </a:p>
          <a:p>
            <a:pPr marL="285750" indent="-285750">
              <a:buFont typeface="Arial" panose="020B0604020202020204" pitchFamily="34" charset="0"/>
              <a:buChar char="•"/>
            </a:pPr>
            <a:r>
              <a:rPr lang="en-US" sz="1600">
                <a:latin typeface="Interstate Light" pitchFamily="50" charset="0"/>
              </a:rPr>
              <a:t>Inflows: Debtors received from various streams, loan received, government grants, equity investment.</a:t>
            </a:r>
          </a:p>
          <a:p>
            <a:pPr marL="285750" indent="-285750">
              <a:buFont typeface="Arial" panose="020B0604020202020204" pitchFamily="34" charset="0"/>
              <a:buChar char="•"/>
            </a:pPr>
            <a:r>
              <a:rPr lang="en-US" sz="1600">
                <a:latin typeface="Interstate Light" pitchFamily="50" charset="0"/>
              </a:rPr>
              <a:t>Outflows: Inventory and equipment purchase, payment of general expenses, employee costs.</a:t>
            </a:r>
          </a:p>
          <a:p>
            <a:pPr marL="285750" indent="-285750">
              <a:buFont typeface="Arial" panose="020B0604020202020204" pitchFamily="34" charset="0"/>
              <a:buChar char="•"/>
            </a:pPr>
            <a:r>
              <a:rPr lang="en-US" sz="1600">
                <a:latin typeface="Interstate Light" pitchFamily="50" charset="0"/>
              </a:rPr>
              <a:t>Performing a cash flow analysis allows cash flow problems to be identified and find ways to improve cash flow.</a:t>
            </a:r>
          </a:p>
          <a:p>
            <a:pPr marL="285750" indent="-285750">
              <a:buFont typeface="Arial" panose="020B0604020202020204" pitchFamily="34" charset="0"/>
              <a:buChar char="•"/>
            </a:pPr>
            <a:endParaRPr lang="en-US" sz="1600">
              <a:latin typeface="Interstate Light" pitchFamily="50" charset="0"/>
            </a:endParaRPr>
          </a:p>
          <a:p>
            <a:r>
              <a:rPr lang="en-US" sz="1600" b="1">
                <a:latin typeface="Interstate Light" pitchFamily="50" charset="0"/>
              </a:rPr>
              <a:t>Cash Flow Forecasting</a:t>
            </a:r>
            <a:endParaRPr lang="en-US" sz="1600">
              <a:latin typeface="Interstate Light" pitchFamily="50" charset="0"/>
            </a:endParaRPr>
          </a:p>
          <a:p>
            <a:pPr marL="285750" indent="-285750">
              <a:buFont typeface="Arial" panose="020B0604020202020204" pitchFamily="34" charset="0"/>
              <a:buChar char="•"/>
            </a:pPr>
            <a:r>
              <a:rPr lang="en-US" sz="1600">
                <a:latin typeface="Interstate Light" pitchFamily="50" charset="0"/>
              </a:rPr>
              <a:t>The result of a cash flow forecast is a cash flow report that details how much money you expect to take in and spend over a given period of time and an estimated bank balance at the end of each covered period.</a:t>
            </a:r>
          </a:p>
          <a:p>
            <a:pPr marL="285750" indent="-285750">
              <a:buFont typeface="Arial" panose="020B0604020202020204" pitchFamily="34" charset="0"/>
              <a:buChar char="•"/>
            </a:pPr>
            <a:r>
              <a:rPr lang="en-US" sz="1600">
                <a:latin typeface="Interstate Light" pitchFamily="50" charset="0"/>
              </a:rPr>
              <a:t>The objective is to determine shortages or excess of cash necessary to operate the business.</a:t>
            </a:r>
          </a:p>
          <a:p>
            <a:pPr marL="285750" indent="-285750">
              <a:buFont typeface="Arial" panose="020B0604020202020204" pitchFamily="34" charset="0"/>
              <a:buChar char="•"/>
            </a:pPr>
            <a:r>
              <a:rPr lang="en-US" sz="1600">
                <a:latin typeface="Interstate Light" pitchFamily="50" charset="0"/>
              </a:rPr>
              <a:t>With the Cash Flow Forecasting tool, you can develop a plan that will provide well managed cash flow.</a:t>
            </a:r>
          </a:p>
          <a:p>
            <a:pPr marL="285750" indent="-285750">
              <a:buFont typeface="Arial" panose="020B0604020202020204" pitchFamily="34" charset="0"/>
              <a:buChar char="•"/>
            </a:pPr>
            <a:endParaRPr lang="en-US" sz="1600">
              <a:latin typeface="Interstate Light" pitchFamily="50" charset="0"/>
            </a:endParaRPr>
          </a:p>
          <a:p>
            <a:r>
              <a:rPr lang="en-US" sz="1600" b="1">
                <a:latin typeface="Interstate Light" pitchFamily="50" charset="0"/>
              </a:rPr>
              <a:t>Forecast Formulas</a:t>
            </a:r>
          </a:p>
          <a:p>
            <a:r>
              <a:rPr lang="en-US" sz="1600">
                <a:latin typeface="Interstate Light" pitchFamily="50" charset="0"/>
              </a:rPr>
              <a:t>Free Cash Flow = Net income + Depreciation/Amortization – Change in Working Capital – Capital Expenditure</a:t>
            </a:r>
          </a:p>
          <a:p>
            <a:r>
              <a:rPr lang="en-US" sz="1600">
                <a:latin typeface="Interstate Light" pitchFamily="50" charset="0"/>
              </a:rPr>
              <a:t>Operating Cash Flow = Operating Income + Depreciation – Taxes + Change in Working Capital</a:t>
            </a:r>
          </a:p>
          <a:p>
            <a:r>
              <a:rPr lang="en-US" sz="1600">
                <a:latin typeface="Interstate Light" pitchFamily="50" charset="0"/>
              </a:rPr>
              <a:t>Cash Flow Forecast = Beginning Cash + Projected Inflows – Projected Outflows = Ending Cash</a:t>
            </a:r>
          </a:p>
          <a:p>
            <a:endParaRPr lang="en-US" sz="1600">
              <a:latin typeface="Interstate Light" pitchFamily="50" charset="0"/>
            </a:endParaRPr>
          </a:p>
          <a:p>
            <a:endParaRPr lang="en-US" sz="1600">
              <a:latin typeface="Interstate Light" pitchFamily="50"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109134" y="-124197"/>
            <a:ext cx="10914843" cy="6210672"/>
          </a:xfrm>
          <a:custGeom>
            <a:avLst/>
            <a:gdLst/>
            <a:ahLst/>
            <a:cxnLst/>
            <a:rect l="l" t="t" r="r" b="b"/>
            <a:pathLst>
              <a:path w="10914843" h="6210672">
                <a:moveTo>
                  <a:pt x="0" y="0"/>
                </a:moveTo>
                <a:lnTo>
                  <a:pt x="10914843" y="0"/>
                </a:lnTo>
                <a:lnTo>
                  <a:pt x="10914843" y="6210672"/>
                </a:lnTo>
                <a:lnTo>
                  <a:pt x="0" y="6210672"/>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1841500" y="416000"/>
            <a:ext cx="8851900" cy="396904"/>
          </a:xfrm>
          <a:prstGeom prst="rect">
            <a:avLst/>
          </a:prstGeom>
        </p:spPr>
        <p:txBody>
          <a:bodyPr wrap="square" lIns="0" tIns="0" rIns="0" bIns="0" rtlCol="0" anchor="t">
            <a:spAutoFit/>
          </a:bodyPr>
          <a:lstStyle/>
          <a:p>
            <a:pPr>
              <a:lnSpc>
                <a:spcPts val="3019"/>
              </a:lnSpc>
            </a:pPr>
            <a:r>
              <a:rPr lang="en-US" sz="3200" dirty="0">
                <a:solidFill>
                  <a:srgbClr val="FFFFFF"/>
                </a:solidFill>
                <a:latin typeface="Interstate Black Cond" pitchFamily="50" charset="0"/>
              </a:rPr>
              <a:t>Importance and Advantages of a Cash Flow Forecast</a:t>
            </a:r>
          </a:p>
        </p:txBody>
      </p:sp>
      <p:sp>
        <p:nvSpPr>
          <p:cNvPr id="6" name="Oval 5">
            <a:extLst>
              <a:ext uri="{FF2B5EF4-FFF2-40B4-BE49-F238E27FC236}">
                <a16:creationId xmlns:a16="http://schemas.microsoft.com/office/drawing/2014/main" id="{3FF428FF-61DB-25A6-89B2-0977018475C8}"/>
              </a:ext>
            </a:extLst>
          </p:cNvPr>
          <p:cNvSpPr/>
          <p:nvPr/>
        </p:nvSpPr>
        <p:spPr>
          <a:xfrm>
            <a:off x="232993" y="1383327"/>
            <a:ext cx="592545" cy="553969"/>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477DF5C-12F1-6152-B8D0-7BF9F88533D9}"/>
              </a:ext>
            </a:extLst>
          </p:cNvPr>
          <p:cNvSpPr/>
          <p:nvPr/>
        </p:nvSpPr>
        <p:spPr>
          <a:xfrm>
            <a:off x="3112312" y="1383327"/>
            <a:ext cx="592545" cy="553969"/>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8;p26">
            <a:extLst>
              <a:ext uri="{FF2B5EF4-FFF2-40B4-BE49-F238E27FC236}">
                <a16:creationId xmlns:a16="http://schemas.microsoft.com/office/drawing/2014/main" id="{C275CCB7-43EB-81BC-B71D-568048884CE4}"/>
              </a:ext>
            </a:extLst>
          </p:cNvPr>
          <p:cNvSpPr txBox="1"/>
          <p:nvPr/>
        </p:nvSpPr>
        <p:spPr>
          <a:xfrm>
            <a:off x="219665" y="1531380"/>
            <a:ext cx="2412938"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Importance</a:t>
            </a:r>
          </a:p>
        </p:txBody>
      </p:sp>
      <p:sp>
        <p:nvSpPr>
          <p:cNvPr id="9" name="TextBox 8">
            <a:extLst>
              <a:ext uri="{FF2B5EF4-FFF2-40B4-BE49-F238E27FC236}">
                <a16:creationId xmlns:a16="http://schemas.microsoft.com/office/drawing/2014/main" id="{623DB24B-C867-89F3-A675-E6D7A1366AFB}"/>
              </a:ext>
            </a:extLst>
          </p:cNvPr>
          <p:cNvSpPr txBox="1"/>
          <p:nvPr/>
        </p:nvSpPr>
        <p:spPr>
          <a:xfrm>
            <a:off x="197963" y="2106631"/>
            <a:ext cx="2029907" cy="2462213"/>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Interstate Light" pitchFamily="50" charset="0"/>
              </a:rPr>
              <a:t>Accurate cash flow projection allows companies to estimate their future financial balances, avoid catastrophic cash shortages, and maximize the return on any cash surpluses.</a:t>
            </a:r>
          </a:p>
        </p:txBody>
      </p:sp>
      <p:sp>
        <p:nvSpPr>
          <p:cNvPr id="10" name="Google Shape;168;p26">
            <a:extLst>
              <a:ext uri="{FF2B5EF4-FFF2-40B4-BE49-F238E27FC236}">
                <a16:creationId xmlns:a16="http://schemas.microsoft.com/office/drawing/2014/main" id="{25945973-9323-DC03-482D-91A5FACC4C13}"/>
              </a:ext>
            </a:extLst>
          </p:cNvPr>
          <p:cNvSpPr txBox="1"/>
          <p:nvPr/>
        </p:nvSpPr>
        <p:spPr>
          <a:xfrm>
            <a:off x="3098984" y="1531380"/>
            <a:ext cx="2933472" cy="55396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400" b="1" spc="-150">
                <a:latin typeface="Interstate Black Cond" pitchFamily="50" charset="0"/>
                <a:ea typeface="Playfair Display"/>
                <a:cs typeface="Playfair Display"/>
                <a:sym typeface="Playfair Display"/>
              </a:rPr>
              <a:t>Advantages</a:t>
            </a:r>
          </a:p>
        </p:txBody>
      </p:sp>
      <p:sp>
        <p:nvSpPr>
          <p:cNvPr id="11" name="TextBox 10">
            <a:extLst>
              <a:ext uri="{FF2B5EF4-FFF2-40B4-BE49-F238E27FC236}">
                <a16:creationId xmlns:a16="http://schemas.microsoft.com/office/drawing/2014/main" id="{F7DC331A-79E1-87DF-956F-F21BCEDCC85F}"/>
              </a:ext>
            </a:extLst>
          </p:cNvPr>
          <p:cNvSpPr txBox="1"/>
          <p:nvPr/>
        </p:nvSpPr>
        <p:spPr>
          <a:xfrm>
            <a:off x="3077282" y="2106631"/>
            <a:ext cx="2345618" cy="2893100"/>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Interstate Light" pitchFamily="50" charset="0"/>
              </a:rPr>
              <a:t>Develop an understanding of available funding</a:t>
            </a:r>
          </a:p>
          <a:p>
            <a:pPr marL="285750" indent="-285750">
              <a:buFont typeface="Arial" panose="020B0604020202020204" pitchFamily="34" charset="0"/>
              <a:buChar char="•"/>
            </a:pPr>
            <a:r>
              <a:rPr lang="en-US" sz="1400">
                <a:latin typeface="Interstate Light" pitchFamily="50" charset="0"/>
              </a:rPr>
              <a:t>Evaluate financial risk</a:t>
            </a:r>
          </a:p>
          <a:p>
            <a:pPr marL="285750" indent="-285750">
              <a:buFont typeface="Arial" panose="020B0604020202020204" pitchFamily="34" charset="0"/>
              <a:buChar char="•"/>
            </a:pPr>
            <a:r>
              <a:rPr lang="en-US" sz="1400">
                <a:latin typeface="Interstate Light" pitchFamily="50" charset="0"/>
              </a:rPr>
              <a:t>Assess the likelihood of sustainable services</a:t>
            </a:r>
          </a:p>
          <a:p>
            <a:pPr marL="285750" indent="-285750">
              <a:buFont typeface="Arial" panose="020B0604020202020204" pitchFamily="34" charset="0"/>
              <a:buChar char="•"/>
            </a:pPr>
            <a:r>
              <a:rPr lang="en-US" sz="1400">
                <a:latin typeface="Interstate Light" pitchFamily="50" charset="0"/>
              </a:rPr>
              <a:t>Identify future commitments and resource demands</a:t>
            </a:r>
          </a:p>
          <a:p>
            <a:pPr marL="285750" indent="-285750">
              <a:buFont typeface="Arial" panose="020B0604020202020204" pitchFamily="34" charset="0"/>
              <a:buChar char="•"/>
            </a:pPr>
            <a:r>
              <a:rPr lang="en-US" sz="1400">
                <a:latin typeface="Interstate Light" pitchFamily="50" charset="0"/>
              </a:rPr>
              <a:t>Identify key variables that cause material changes in the levels of cash in- and outflow</a:t>
            </a:r>
          </a:p>
        </p:txBody>
      </p:sp>
      <p:sp>
        <p:nvSpPr>
          <p:cNvPr id="12" name="TextBox 11">
            <a:extLst>
              <a:ext uri="{FF2B5EF4-FFF2-40B4-BE49-F238E27FC236}">
                <a16:creationId xmlns:a16="http://schemas.microsoft.com/office/drawing/2014/main" id="{A59F0081-458F-DB74-ECE9-00F7D84BDD88}"/>
              </a:ext>
            </a:extLst>
          </p:cNvPr>
          <p:cNvSpPr txBox="1"/>
          <p:nvPr/>
        </p:nvSpPr>
        <p:spPr>
          <a:xfrm>
            <a:off x="5804015" y="2075719"/>
            <a:ext cx="2029907" cy="3539430"/>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Interstate Light" pitchFamily="50" charset="0"/>
              </a:rPr>
              <a:t>Project credit requirements and repayment plan</a:t>
            </a:r>
          </a:p>
          <a:p>
            <a:pPr marL="285750" indent="-285750">
              <a:buFont typeface="Arial" panose="020B0604020202020204" pitchFamily="34" charset="0"/>
              <a:buChar char="•"/>
            </a:pPr>
            <a:r>
              <a:rPr lang="en-US" sz="1400">
                <a:latin typeface="Interstate Light" pitchFamily="50" charset="0"/>
              </a:rPr>
              <a:t>Communicate this plan to lender</a:t>
            </a:r>
          </a:p>
          <a:p>
            <a:pPr marL="285750" indent="-285750">
              <a:buFont typeface="Arial" panose="020B0604020202020204" pitchFamily="34" charset="0"/>
              <a:buChar char="•"/>
            </a:pPr>
            <a:r>
              <a:rPr lang="en-US" sz="1400">
                <a:latin typeface="Interstate Light" pitchFamily="50" charset="0"/>
              </a:rPr>
              <a:t>Consideration of taking an equity partner on board</a:t>
            </a:r>
          </a:p>
          <a:p>
            <a:pPr marL="285750" indent="-285750">
              <a:buFont typeface="Arial" panose="020B0604020202020204" pitchFamily="34" charset="0"/>
              <a:buChar char="•"/>
            </a:pPr>
            <a:r>
              <a:rPr lang="en-US" sz="1400">
                <a:latin typeface="Interstate Light" pitchFamily="50" charset="0"/>
              </a:rPr>
              <a:t>Analysis of the amount of time the above funds can last the burn</a:t>
            </a:r>
          </a:p>
          <a:p>
            <a:pPr marL="285750" indent="-285750">
              <a:buFont typeface="Arial" panose="020B0604020202020204" pitchFamily="34" charset="0"/>
              <a:buChar char="•"/>
            </a:pPr>
            <a:r>
              <a:rPr lang="en-US" sz="1400">
                <a:latin typeface="Interstate Light" pitchFamily="50" charset="0"/>
              </a:rPr>
              <a:t>Monitoring actual cash flows throughout the year.</a:t>
            </a:r>
          </a:p>
        </p:txBody>
      </p:sp>
      <p:sp>
        <p:nvSpPr>
          <p:cNvPr id="13" name="TextBox 12">
            <a:extLst>
              <a:ext uri="{FF2B5EF4-FFF2-40B4-BE49-F238E27FC236}">
                <a16:creationId xmlns:a16="http://schemas.microsoft.com/office/drawing/2014/main" id="{C9345654-040D-C719-40D9-B5D1A007C434}"/>
              </a:ext>
            </a:extLst>
          </p:cNvPr>
          <p:cNvSpPr txBox="1"/>
          <p:nvPr/>
        </p:nvSpPr>
        <p:spPr>
          <a:xfrm>
            <a:off x="7948431" y="2106631"/>
            <a:ext cx="2029907" cy="1169551"/>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Interstate Light" pitchFamily="50" charset="0"/>
              </a:rPr>
              <a:t>Financial decision-making process</a:t>
            </a:r>
          </a:p>
          <a:p>
            <a:pPr marL="285750" indent="-285750">
              <a:buFont typeface="Arial" panose="020B0604020202020204" pitchFamily="34" charset="0"/>
              <a:buChar char="•"/>
            </a:pPr>
            <a:r>
              <a:rPr lang="en-US" sz="1400">
                <a:latin typeface="Interstate Light" pitchFamily="50" charset="0"/>
              </a:rPr>
              <a:t>Plan marketings patterns and other spending habits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t="-8654" b="-8654"/>
            </a:stretch>
          </a:blipFill>
        </p:spPr>
        <p:txBody>
          <a:bodyPr/>
          <a:lstStyle/>
          <a:p>
            <a:endParaRPr lang="en-ZA"/>
          </a:p>
        </p:txBody>
      </p:sp>
      <p:sp>
        <p:nvSpPr>
          <p:cNvPr id="3" name="Freeform 3"/>
          <p:cNvSpPr/>
          <p:nvPr/>
        </p:nvSpPr>
        <p:spPr>
          <a:xfrm>
            <a:off x="-54211" y="-167315"/>
            <a:ext cx="10804997" cy="6148169"/>
          </a:xfrm>
          <a:custGeom>
            <a:avLst/>
            <a:gdLst/>
            <a:ahLst/>
            <a:cxnLst/>
            <a:rect l="l" t="t" r="r" b="b"/>
            <a:pathLst>
              <a:path w="10804997" h="6148169">
                <a:moveTo>
                  <a:pt x="0" y="0"/>
                </a:moveTo>
                <a:lnTo>
                  <a:pt x="10804997" y="0"/>
                </a:lnTo>
                <a:lnTo>
                  <a:pt x="10804997" y="6148168"/>
                </a:lnTo>
                <a:lnTo>
                  <a:pt x="0" y="6148168"/>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160999" y="455788"/>
            <a:ext cx="5309901" cy="397801"/>
          </a:xfrm>
          <a:prstGeom prst="rect">
            <a:avLst/>
          </a:prstGeom>
        </p:spPr>
        <p:txBody>
          <a:bodyPr wrap="square" lIns="0" tIns="0" rIns="0" bIns="0" rtlCol="0" anchor="t">
            <a:spAutoFit/>
          </a:bodyPr>
          <a:lstStyle/>
          <a:p>
            <a:pPr>
              <a:lnSpc>
                <a:spcPts val="2853"/>
              </a:lnSpc>
            </a:pPr>
            <a:r>
              <a:rPr lang="en-US" sz="4400">
                <a:solidFill>
                  <a:srgbClr val="FFFFFF"/>
                </a:solidFill>
                <a:latin typeface="Interstate Black Cond" pitchFamily="50" charset="0"/>
              </a:rPr>
              <a:t>Cash Flow Forecasting</a:t>
            </a:r>
          </a:p>
        </p:txBody>
      </p:sp>
      <p:sp>
        <p:nvSpPr>
          <p:cNvPr id="6" name="Oval 5">
            <a:extLst>
              <a:ext uri="{FF2B5EF4-FFF2-40B4-BE49-F238E27FC236}">
                <a16:creationId xmlns:a16="http://schemas.microsoft.com/office/drawing/2014/main" id="{5E75C1A9-100A-346C-F884-037B75C87C73}"/>
              </a:ext>
            </a:extLst>
          </p:cNvPr>
          <p:cNvSpPr/>
          <p:nvPr/>
        </p:nvSpPr>
        <p:spPr>
          <a:xfrm>
            <a:off x="653995" y="2521189"/>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Black Cond" pitchFamily="50" charset="0"/>
            </a:endParaRPr>
          </a:p>
        </p:txBody>
      </p:sp>
      <p:sp>
        <p:nvSpPr>
          <p:cNvPr id="7" name="Oval 6">
            <a:extLst>
              <a:ext uri="{FF2B5EF4-FFF2-40B4-BE49-F238E27FC236}">
                <a16:creationId xmlns:a16="http://schemas.microsoft.com/office/drawing/2014/main" id="{5F6F40F6-4BC6-98A8-E42C-613FA7EB92FE}"/>
              </a:ext>
            </a:extLst>
          </p:cNvPr>
          <p:cNvSpPr/>
          <p:nvPr/>
        </p:nvSpPr>
        <p:spPr>
          <a:xfrm>
            <a:off x="722706" y="4392825"/>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Black Cond" pitchFamily="50" charset="0"/>
            </a:endParaRPr>
          </a:p>
        </p:txBody>
      </p:sp>
      <p:sp>
        <p:nvSpPr>
          <p:cNvPr id="8" name="Oval 7">
            <a:extLst>
              <a:ext uri="{FF2B5EF4-FFF2-40B4-BE49-F238E27FC236}">
                <a16:creationId xmlns:a16="http://schemas.microsoft.com/office/drawing/2014/main" id="{C1978E94-AEB9-C320-7E9F-AAEDC41D7FC2}"/>
              </a:ext>
            </a:extLst>
          </p:cNvPr>
          <p:cNvSpPr/>
          <p:nvPr/>
        </p:nvSpPr>
        <p:spPr>
          <a:xfrm>
            <a:off x="653995" y="1259712"/>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state Black Cond" pitchFamily="50" charset="0"/>
            </a:endParaRPr>
          </a:p>
        </p:txBody>
      </p:sp>
      <p:sp>
        <p:nvSpPr>
          <p:cNvPr id="9" name="TextBox 8">
            <a:extLst>
              <a:ext uri="{FF2B5EF4-FFF2-40B4-BE49-F238E27FC236}">
                <a16:creationId xmlns:a16="http://schemas.microsoft.com/office/drawing/2014/main" id="{18E77B61-A68A-3240-BEC0-BFBA69A012EC}"/>
              </a:ext>
            </a:extLst>
          </p:cNvPr>
          <p:cNvSpPr txBox="1"/>
          <p:nvPr/>
        </p:nvSpPr>
        <p:spPr>
          <a:xfrm>
            <a:off x="873150" y="1293630"/>
            <a:ext cx="9994890" cy="3970318"/>
          </a:xfrm>
          <a:prstGeom prst="rect">
            <a:avLst/>
          </a:prstGeom>
          <a:noFill/>
        </p:spPr>
        <p:txBody>
          <a:bodyPr wrap="square" rtlCol="0">
            <a:spAutoFit/>
          </a:bodyPr>
          <a:lstStyle/>
          <a:p>
            <a:r>
              <a:rPr lang="en-US" sz="2000" b="1">
                <a:latin typeface="Interstate Black Cond" pitchFamily="50" charset="0"/>
              </a:rPr>
              <a:t>Assumptions</a:t>
            </a:r>
          </a:p>
          <a:p>
            <a:pPr marL="285750" indent="-285750">
              <a:buFont typeface="Arial" panose="020B0604020202020204" pitchFamily="34" charset="0"/>
              <a:buChar char="•"/>
            </a:pPr>
            <a:r>
              <a:rPr lang="en-US" sz="1600">
                <a:latin typeface="Interstate Light" pitchFamily="50" charset="0"/>
              </a:rPr>
              <a:t>Realistic.</a:t>
            </a:r>
          </a:p>
          <a:p>
            <a:pPr marL="285750" indent="-285750">
              <a:buFont typeface="Arial" panose="020B0604020202020204" pitchFamily="34" charset="0"/>
              <a:buChar char="•"/>
            </a:pPr>
            <a:r>
              <a:rPr lang="en-US" sz="1600">
                <a:latin typeface="Interstate Light" pitchFamily="50" charset="0"/>
              </a:rPr>
              <a:t>Evidence-based - especially when outside of industry norms.</a:t>
            </a:r>
          </a:p>
          <a:p>
            <a:pPr marL="285750" indent="-285750">
              <a:buFont typeface="Arial" panose="020B0604020202020204" pitchFamily="34" charset="0"/>
              <a:buChar char="•"/>
            </a:pPr>
            <a:r>
              <a:rPr lang="en-US" sz="1600">
                <a:latin typeface="Interstate Light" pitchFamily="50" charset="0"/>
              </a:rPr>
              <a:t>Consistently applied.</a:t>
            </a:r>
          </a:p>
          <a:p>
            <a:pPr marL="285750" indent="-285750">
              <a:buFont typeface="Arial" panose="020B0604020202020204" pitchFamily="34" charset="0"/>
              <a:buChar char="•"/>
            </a:pPr>
            <a:endParaRPr lang="en-US" sz="1600">
              <a:latin typeface="Interstate Black Cond" pitchFamily="50" charset="0"/>
            </a:endParaRPr>
          </a:p>
          <a:p>
            <a:r>
              <a:rPr lang="en-US" sz="2000" b="1">
                <a:latin typeface="Interstate Black Cond" pitchFamily="50" charset="0"/>
              </a:rPr>
              <a:t>Cash Flow Forecasts do not include:</a:t>
            </a:r>
          </a:p>
          <a:p>
            <a:pPr marL="285750" indent="-285750">
              <a:buFont typeface="Arial" panose="020B0604020202020204" pitchFamily="34" charset="0"/>
              <a:buChar char="•"/>
            </a:pPr>
            <a:r>
              <a:rPr lang="en-US" sz="1600">
                <a:latin typeface="Interstate Light" pitchFamily="50" charset="0"/>
              </a:rPr>
              <a:t>Depreciation.</a:t>
            </a:r>
          </a:p>
          <a:p>
            <a:pPr marL="285750" indent="-285750">
              <a:buFont typeface="Arial" panose="020B0604020202020204" pitchFamily="34" charset="0"/>
              <a:buChar char="•"/>
            </a:pPr>
            <a:r>
              <a:rPr lang="en-US" sz="1600">
                <a:latin typeface="Interstate Light" pitchFamily="50" charset="0"/>
              </a:rPr>
              <a:t>Change in valuations.</a:t>
            </a:r>
          </a:p>
          <a:p>
            <a:pPr marL="285750" indent="-285750">
              <a:buFont typeface="Arial" panose="020B0604020202020204" pitchFamily="34" charset="0"/>
              <a:buChar char="•"/>
            </a:pPr>
            <a:r>
              <a:rPr lang="en-US" sz="1600">
                <a:latin typeface="Interstate Light" pitchFamily="50" charset="0"/>
              </a:rPr>
              <a:t>Opportunity cost.</a:t>
            </a:r>
          </a:p>
          <a:p>
            <a:pPr marL="285750" indent="-285750">
              <a:buFont typeface="Arial" panose="020B0604020202020204" pitchFamily="34" charset="0"/>
              <a:buChar char="•"/>
            </a:pPr>
            <a:r>
              <a:rPr lang="en-US" sz="1600">
                <a:latin typeface="Interstate Light" pitchFamily="50" charset="0"/>
              </a:rPr>
              <a:t>Non-cash Revenue.</a:t>
            </a:r>
          </a:p>
          <a:p>
            <a:pPr marL="285750" indent="-285750">
              <a:buFont typeface="Arial" panose="020B0604020202020204" pitchFamily="34" charset="0"/>
              <a:buChar char="•"/>
            </a:pPr>
            <a:r>
              <a:rPr lang="en-US" sz="1600">
                <a:latin typeface="Interstate Light" pitchFamily="50" charset="0"/>
              </a:rPr>
              <a:t>Any other non-cash items.</a:t>
            </a:r>
          </a:p>
          <a:p>
            <a:pPr marL="285750" indent="-285750">
              <a:buFont typeface="Arial" panose="020B0604020202020204" pitchFamily="34" charset="0"/>
              <a:buChar char="•"/>
            </a:pPr>
            <a:endParaRPr lang="en-US" sz="1600">
              <a:latin typeface="Interstate Black Cond" pitchFamily="50" charset="0"/>
            </a:endParaRPr>
          </a:p>
          <a:p>
            <a:r>
              <a:rPr lang="en-US" sz="2000" b="1">
                <a:latin typeface="Interstate Black Cond" pitchFamily="50" charset="0"/>
              </a:rPr>
              <a:t>Timing</a:t>
            </a:r>
          </a:p>
          <a:p>
            <a:pPr marL="285750" indent="-285750">
              <a:buFont typeface="Arial" panose="020B0604020202020204" pitchFamily="34" charset="0"/>
              <a:buChar char="•"/>
            </a:pPr>
            <a:r>
              <a:rPr lang="en-US" sz="1600">
                <a:latin typeface="Interstate Light" pitchFamily="50" charset="0"/>
              </a:rPr>
              <a:t>Monthly/Quarterly/Annually</a:t>
            </a:r>
          </a:p>
          <a:p>
            <a:pPr marL="285750" indent="-285750">
              <a:buFont typeface="Arial" panose="020B0604020202020204" pitchFamily="34" charset="0"/>
              <a:buChar char="•"/>
            </a:pPr>
            <a:r>
              <a:rPr lang="en-US" sz="1600">
                <a:latin typeface="Interstate Light" pitchFamily="50" charset="0"/>
              </a:rPr>
              <a:t>It is advised that an annual forecast to be broken down into months.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7" y="3485389"/>
            <a:ext cx="7438684" cy="397801"/>
          </a:xfrm>
          <a:prstGeom prst="rect">
            <a:avLst/>
          </a:prstGeom>
        </p:spPr>
        <p:txBody>
          <a:bodyPr wrap="square" lIns="0" tIns="0" rIns="0" bIns="0" rtlCol="0" anchor="t">
            <a:spAutoFit/>
          </a:bodyPr>
          <a:lstStyle/>
          <a:p>
            <a:pPr>
              <a:lnSpc>
                <a:spcPts val="2853"/>
              </a:lnSpc>
            </a:pPr>
            <a:r>
              <a:rPr lang="en-US" sz="4400" dirty="0">
                <a:solidFill>
                  <a:srgbClr val="FFFFFF"/>
                </a:solidFill>
                <a:latin typeface="Interstate Black Cond"/>
              </a:rPr>
              <a:t>9. Management Accounts  </a:t>
            </a:r>
          </a:p>
        </p:txBody>
      </p:sp>
    </p:spTree>
    <p:extLst>
      <p:ext uri="{BB962C8B-B14F-4D97-AF65-F5344CB8AC3E}">
        <p14:creationId xmlns:p14="http://schemas.microsoft.com/office/powerpoint/2010/main" val="121745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8999"/>
            </a:blip>
            <a:stretch>
              <a:fillRect l="-578" r="-578"/>
            </a:stretch>
          </a:blipFill>
        </p:spPr>
        <p:txBody>
          <a:bodyPr/>
          <a:lstStyle/>
          <a:p>
            <a:endParaRPr lang="en-ZA"/>
          </a:p>
        </p:txBody>
      </p:sp>
      <p:sp>
        <p:nvSpPr>
          <p:cNvPr id="3" name="Freeform 3"/>
          <p:cNvSpPr/>
          <p:nvPr/>
        </p:nvSpPr>
        <p:spPr>
          <a:xfrm>
            <a:off x="-96865" y="-110234"/>
            <a:ext cx="10890305" cy="6196709"/>
          </a:xfrm>
          <a:custGeom>
            <a:avLst/>
            <a:gdLst/>
            <a:ahLst/>
            <a:cxnLst/>
            <a:rect l="l" t="t" r="r" b="b"/>
            <a:pathLst>
              <a:path w="10890305" h="6196709">
                <a:moveTo>
                  <a:pt x="0" y="0"/>
                </a:moveTo>
                <a:lnTo>
                  <a:pt x="10890305" y="0"/>
                </a:lnTo>
                <a:lnTo>
                  <a:pt x="10890305" y="6196709"/>
                </a:lnTo>
                <a:lnTo>
                  <a:pt x="0" y="6196709"/>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2028700" y="455788"/>
            <a:ext cx="7718057" cy="376257"/>
          </a:xfrm>
          <a:prstGeom prst="rect">
            <a:avLst/>
          </a:prstGeom>
        </p:spPr>
        <p:txBody>
          <a:bodyPr lIns="0" tIns="0" rIns="0" bIns="0" rtlCol="0" anchor="t">
            <a:spAutoFit/>
          </a:bodyPr>
          <a:lstStyle/>
          <a:p>
            <a:pPr>
              <a:lnSpc>
                <a:spcPts val="2853"/>
              </a:lnSpc>
            </a:pPr>
            <a:r>
              <a:rPr lang="en-US" sz="3600">
                <a:solidFill>
                  <a:srgbClr val="FFFFFF"/>
                </a:solidFill>
                <a:latin typeface="Interstate Black Cond" pitchFamily="50" charset="0"/>
              </a:rPr>
              <a:t>Relations Between Financial Statements</a:t>
            </a:r>
          </a:p>
        </p:txBody>
      </p:sp>
      <p:sp>
        <p:nvSpPr>
          <p:cNvPr id="6" name="Oval 5">
            <a:extLst>
              <a:ext uri="{FF2B5EF4-FFF2-40B4-BE49-F238E27FC236}">
                <a16:creationId xmlns:a16="http://schemas.microsoft.com/office/drawing/2014/main" id="{798C1404-E0FD-40DA-92ED-9174BAA5B995}"/>
              </a:ext>
            </a:extLst>
          </p:cNvPr>
          <p:cNvSpPr/>
          <p:nvPr/>
        </p:nvSpPr>
        <p:spPr>
          <a:xfrm>
            <a:off x="610400" y="2072368"/>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D437A3-D416-7E17-78A6-B5DBE105DB64}"/>
              </a:ext>
            </a:extLst>
          </p:cNvPr>
          <p:cNvSpPr/>
          <p:nvPr/>
        </p:nvSpPr>
        <p:spPr>
          <a:xfrm>
            <a:off x="644271" y="3449761"/>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D2D4B94-986E-130E-2419-4E7AD110FEF4}"/>
              </a:ext>
            </a:extLst>
          </p:cNvPr>
          <p:cNvSpPr/>
          <p:nvPr/>
        </p:nvSpPr>
        <p:spPr>
          <a:xfrm>
            <a:off x="644271" y="1222823"/>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B8C2A8-BA8F-558B-AFEC-85CC5C3E3FD1}"/>
              </a:ext>
            </a:extLst>
          </p:cNvPr>
          <p:cNvSpPr txBox="1"/>
          <p:nvPr/>
        </p:nvSpPr>
        <p:spPr>
          <a:xfrm>
            <a:off x="1082581" y="1183210"/>
            <a:ext cx="8562109" cy="4524315"/>
          </a:xfrm>
          <a:prstGeom prst="rect">
            <a:avLst/>
          </a:prstGeom>
          <a:noFill/>
        </p:spPr>
        <p:txBody>
          <a:bodyPr wrap="square" rtlCol="0">
            <a:spAutoFit/>
          </a:bodyPr>
          <a:lstStyle/>
          <a:p>
            <a:r>
              <a:rPr lang="en-US" b="1" dirty="0">
                <a:latin typeface="Interstate" pitchFamily="50" charset="0"/>
              </a:rPr>
              <a:t>Income statement: </a:t>
            </a:r>
            <a:r>
              <a:rPr lang="en-US" dirty="0">
                <a:latin typeface="Interstate Light" pitchFamily="50" charset="0"/>
              </a:rPr>
              <a:t>Starts with revenues, then subtracts expenses to end with net income. </a:t>
            </a:r>
          </a:p>
          <a:p>
            <a:endParaRPr lang="en-US" b="1" dirty="0">
              <a:latin typeface="Interstate" pitchFamily="50" charset="0"/>
            </a:endParaRPr>
          </a:p>
          <a:p>
            <a:r>
              <a:rPr lang="en-US" b="1" dirty="0">
                <a:latin typeface="Interstate" pitchFamily="50" charset="0"/>
              </a:rPr>
              <a:t>Statement of cash flows: </a:t>
            </a:r>
            <a:r>
              <a:rPr lang="en-US" dirty="0">
                <a:latin typeface="Interstate Light" pitchFamily="50" charset="0"/>
              </a:rPr>
              <a:t>Starts with net income, then adds back any non-cash expenses listed on the income statement, then accounts for sources or uses of cash which are shown as changes on the balance sheet to ultimately arrive at the net change in cash flow. </a:t>
            </a:r>
          </a:p>
          <a:p>
            <a:endParaRPr lang="en-US" b="1" dirty="0">
              <a:latin typeface="Interstate Light" pitchFamily="50" charset="0"/>
            </a:endParaRPr>
          </a:p>
          <a:p>
            <a:r>
              <a:rPr lang="en-US" b="1" dirty="0">
                <a:latin typeface="Interstate" pitchFamily="50" charset="0"/>
              </a:rPr>
              <a:t>Balance sheet: </a:t>
            </a:r>
            <a:r>
              <a:rPr lang="en-US" b="1" dirty="0">
                <a:latin typeface="Interstate Light" pitchFamily="50" charset="0"/>
              </a:rPr>
              <a:t>R</a:t>
            </a:r>
            <a:r>
              <a:rPr lang="en-US" dirty="0">
                <a:latin typeface="Interstate Light" pitchFamily="50" charset="0"/>
              </a:rPr>
              <a:t>eports a company's assets, liabilities, and shareholder equity at a specific point in time and provides a snapshot of what a company owns and owes, as well as the amount invested by shareholders.</a:t>
            </a:r>
          </a:p>
          <a:p>
            <a:endParaRPr lang="en-US" dirty="0">
              <a:latin typeface="Interstate Light" pitchFamily="50" charset="0"/>
            </a:endParaRPr>
          </a:p>
          <a:p>
            <a:r>
              <a:rPr lang="en-US" b="1" dirty="0">
                <a:latin typeface="Interstate Light" pitchFamily="50" charset="0"/>
              </a:rPr>
              <a:t>Statement of retained earnings: </a:t>
            </a:r>
            <a:r>
              <a:rPr lang="en-US" dirty="0">
                <a:latin typeface="Interstate Light" pitchFamily="50" charset="0"/>
              </a:rPr>
              <a:t>Reports on the entity’s opening balance of retained earnings, dividend distributions, net income, and year-end balance of</a:t>
            </a:r>
            <a:r>
              <a:rPr lang="en-US" dirty="0">
                <a:latin typeface="Interstate Light" pitchFamily="50" charset="0"/>
                <a:hlinkClick r:id="rId4">
                  <a:extLst>
                    <a:ext uri="{A12FA001-AC4F-418D-AE19-62706E023703}">
                      <ahyp:hlinkClr xmlns:ahyp="http://schemas.microsoft.com/office/drawing/2018/hyperlinkcolor" val="tx"/>
                    </a:ext>
                  </a:extLst>
                </a:hlinkClick>
              </a:rPr>
              <a:t> retained earnings</a:t>
            </a:r>
            <a:r>
              <a:rPr lang="en-US" dirty="0">
                <a:latin typeface="Interstate Light" pitchFamily="50" charset="0"/>
              </a:rPr>
              <a:t> at the end of the period,</a:t>
            </a:r>
          </a:p>
          <a:p>
            <a:endParaRPr lang="en-US" b="1" dirty="0">
              <a:latin typeface="Interstate Light" pitchFamily="50" charset="0"/>
            </a:endParaRPr>
          </a:p>
        </p:txBody>
      </p:sp>
      <p:sp>
        <p:nvSpPr>
          <p:cNvPr id="4" name="Oval 3">
            <a:extLst>
              <a:ext uri="{FF2B5EF4-FFF2-40B4-BE49-F238E27FC236}">
                <a16:creationId xmlns:a16="http://schemas.microsoft.com/office/drawing/2014/main" id="{F180A645-2D4F-9AEE-EB8A-186A42544E4D}"/>
              </a:ext>
            </a:extLst>
          </p:cNvPr>
          <p:cNvSpPr/>
          <p:nvPr/>
        </p:nvSpPr>
        <p:spPr>
          <a:xfrm>
            <a:off x="644271" y="4479929"/>
            <a:ext cx="438310" cy="409775"/>
          </a:xfrm>
          <a:prstGeom prst="ellipse">
            <a:avLst/>
          </a:prstGeom>
          <a:solidFill>
            <a:srgbClr val="A5C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t="-8690" b="-8690"/>
            </a:stretch>
          </a:blipFill>
        </p:spPr>
        <p:txBody>
          <a:bodyPr/>
          <a:lstStyle/>
          <a:p>
            <a:endParaRPr lang="en-ZA"/>
          </a:p>
        </p:txBody>
      </p:sp>
      <p:sp>
        <p:nvSpPr>
          <p:cNvPr id="3" name="Freeform 3"/>
          <p:cNvSpPr/>
          <p:nvPr/>
        </p:nvSpPr>
        <p:spPr>
          <a:xfrm>
            <a:off x="71810" y="5061011"/>
            <a:ext cx="2813067" cy="1251815"/>
          </a:xfrm>
          <a:custGeom>
            <a:avLst/>
            <a:gdLst/>
            <a:ahLst/>
            <a:cxnLst/>
            <a:rect l="l" t="t" r="r" b="b"/>
            <a:pathLst>
              <a:path w="2813067" h="1251815">
                <a:moveTo>
                  <a:pt x="0" y="0"/>
                </a:moveTo>
                <a:lnTo>
                  <a:pt x="2813067" y="0"/>
                </a:lnTo>
                <a:lnTo>
                  <a:pt x="2813067" y="1251815"/>
                </a:lnTo>
                <a:lnTo>
                  <a:pt x="0" y="1251815"/>
                </a:lnTo>
                <a:lnTo>
                  <a:pt x="0" y="0"/>
                </a:lnTo>
                <a:close/>
              </a:path>
            </a:pathLst>
          </a:custGeom>
          <a:blipFill>
            <a:blip r:embed="rId3"/>
            <a:stretch>
              <a:fillRect/>
            </a:stretch>
          </a:blipFill>
        </p:spPr>
        <p:txBody>
          <a:bodyPr/>
          <a:lstStyle/>
          <a:p>
            <a:endParaRPr lang="en-ZA"/>
          </a:p>
        </p:txBody>
      </p:sp>
      <p:sp>
        <p:nvSpPr>
          <p:cNvPr id="4" name="Freeform 4"/>
          <p:cNvSpPr/>
          <p:nvPr/>
        </p:nvSpPr>
        <p:spPr>
          <a:xfrm>
            <a:off x="2517072" y="5336725"/>
            <a:ext cx="1573903" cy="700387"/>
          </a:xfrm>
          <a:custGeom>
            <a:avLst/>
            <a:gdLst/>
            <a:ahLst/>
            <a:cxnLst/>
            <a:rect l="l" t="t" r="r" b="b"/>
            <a:pathLst>
              <a:path w="1573903" h="700387">
                <a:moveTo>
                  <a:pt x="0" y="0"/>
                </a:moveTo>
                <a:lnTo>
                  <a:pt x="1573903" y="0"/>
                </a:lnTo>
                <a:lnTo>
                  <a:pt x="1573903" y="700387"/>
                </a:lnTo>
                <a:lnTo>
                  <a:pt x="0" y="700387"/>
                </a:lnTo>
                <a:lnTo>
                  <a:pt x="0" y="0"/>
                </a:lnTo>
                <a:close/>
              </a:path>
            </a:pathLst>
          </a:custGeom>
          <a:blipFill>
            <a:blip r:embed="rId3"/>
            <a:stretch>
              <a:fillRect/>
            </a:stretch>
          </a:blipFill>
        </p:spPr>
        <p:txBody>
          <a:bodyPr/>
          <a:lstStyle/>
          <a:p>
            <a:endParaRPr lang="en-ZA"/>
          </a:p>
        </p:txBody>
      </p:sp>
      <p:sp>
        <p:nvSpPr>
          <p:cNvPr id="5" name="Freeform 5"/>
          <p:cNvSpPr/>
          <p:nvPr/>
        </p:nvSpPr>
        <p:spPr>
          <a:xfrm>
            <a:off x="435913" y="3077724"/>
            <a:ext cx="5736222" cy="2323641"/>
          </a:xfrm>
          <a:custGeom>
            <a:avLst/>
            <a:gdLst/>
            <a:ahLst/>
            <a:cxnLst/>
            <a:rect l="l" t="t" r="r" b="b"/>
            <a:pathLst>
              <a:path w="5736222" h="2323641">
                <a:moveTo>
                  <a:pt x="0" y="0"/>
                </a:moveTo>
                <a:lnTo>
                  <a:pt x="5736222" y="0"/>
                </a:lnTo>
                <a:lnTo>
                  <a:pt x="5736222" y="2323641"/>
                </a:lnTo>
                <a:lnTo>
                  <a:pt x="0" y="2323641"/>
                </a:lnTo>
                <a:lnTo>
                  <a:pt x="0" y="0"/>
                </a:lnTo>
                <a:close/>
              </a:path>
            </a:pathLst>
          </a:custGeom>
          <a:blipFill>
            <a:blip r:embed="rId3"/>
            <a:stretch>
              <a:fillRect t="-3693" b="-6160"/>
            </a:stretch>
          </a:blipFill>
        </p:spPr>
        <p:txBody>
          <a:bodyPr/>
          <a:lstStyle/>
          <a:p>
            <a:endParaRPr lang="en-ZA"/>
          </a:p>
        </p:txBody>
      </p:sp>
      <p:sp>
        <p:nvSpPr>
          <p:cNvPr id="6" name="AutoShape 6"/>
          <p:cNvSpPr/>
          <p:nvPr/>
        </p:nvSpPr>
        <p:spPr>
          <a:xfrm>
            <a:off x="502728" y="5334783"/>
            <a:ext cx="4532030" cy="18958"/>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7" name="AutoShape 7"/>
          <p:cNvSpPr/>
          <p:nvPr/>
        </p:nvSpPr>
        <p:spPr>
          <a:xfrm flipH="1" flipV="1">
            <a:off x="540827" y="484560"/>
            <a:ext cx="20101" cy="4869180"/>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8" name="AutoShape 8"/>
          <p:cNvSpPr/>
          <p:nvPr/>
        </p:nvSpPr>
        <p:spPr>
          <a:xfrm flipV="1">
            <a:off x="502648" y="484560"/>
            <a:ext cx="9585185" cy="19041"/>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9" name="AutoShape 9"/>
          <p:cNvSpPr/>
          <p:nvPr/>
        </p:nvSpPr>
        <p:spPr>
          <a:xfrm flipV="1">
            <a:off x="10040208" y="436936"/>
            <a:ext cx="0" cy="5040892"/>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10" name="AutoShape 10"/>
          <p:cNvSpPr/>
          <p:nvPr/>
        </p:nvSpPr>
        <p:spPr>
          <a:xfrm>
            <a:off x="9167182" y="5430098"/>
            <a:ext cx="920650" cy="104"/>
          </a:xfrm>
          <a:prstGeom prst="line">
            <a:avLst/>
          </a:prstGeom>
          <a:ln w="95250" cap="flat">
            <a:solidFill>
              <a:srgbClr val="FFFFFF">
                <a:alpha val="42745"/>
              </a:srgbClr>
            </a:solidFill>
            <a:prstDash val="solid"/>
            <a:headEnd type="none" w="sm" len="sm"/>
            <a:tailEnd type="none" w="sm" len="sm"/>
          </a:ln>
        </p:spPr>
        <p:txBody>
          <a:bodyPr/>
          <a:lstStyle/>
          <a:p>
            <a:endParaRPr lang="en-ZA"/>
          </a:p>
        </p:txBody>
      </p:sp>
      <p:sp>
        <p:nvSpPr>
          <p:cNvPr id="11" name="Freeform 11"/>
          <p:cNvSpPr/>
          <p:nvPr/>
        </p:nvSpPr>
        <p:spPr>
          <a:xfrm>
            <a:off x="231896" y="608648"/>
            <a:ext cx="2813067" cy="1251815"/>
          </a:xfrm>
          <a:custGeom>
            <a:avLst/>
            <a:gdLst/>
            <a:ahLst/>
            <a:cxnLst/>
            <a:rect l="l" t="t" r="r" b="b"/>
            <a:pathLst>
              <a:path w="2813067" h="1251815">
                <a:moveTo>
                  <a:pt x="0" y="0"/>
                </a:moveTo>
                <a:lnTo>
                  <a:pt x="2813067" y="0"/>
                </a:lnTo>
                <a:lnTo>
                  <a:pt x="2813067" y="1251814"/>
                </a:lnTo>
                <a:lnTo>
                  <a:pt x="0" y="1251814"/>
                </a:lnTo>
                <a:lnTo>
                  <a:pt x="0" y="0"/>
                </a:lnTo>
                <a:close/>
              </a:path>
            </a:pathLst>
          </a:custGeom>
          <a:blipFill>
            <a:blip r:embed="rId3"/>
            <a:stretch>
              <a:fillRect/>
            </a:stretch>
          </a:blipFill>
        </p:spPr>
        <p:txBody>
          <a:bodyPr/>
          <a:lstStyle/>
          <a:p>
            <a:endParaRPr lang="en-ZA"/>
          </a:p>
        </p:txBody>
      </p:sp>
      <p:sp>
        <p:nvSpPr>
          <p:cNvPr id="12" name="Freeform 12"/>
          <p:cNvSpPr/>
          <p:nvPr/>
        </p:nvSpPr>
        <p:spPr>
          <a:xfrm>
            <a:off x="588546" y="723463"/>
            <a:ext cx="1928526" cy="1220531"/>
          </a:xfrm>
          <a:custGeom>
            <a:avLst/>
            <a:gdLst/>
            <a:ahLst/>
            <a:cxnLst/>
            <a:rect l="l" t="t" r="r" b="b"/>
            <a:pathLst>
              <a:path w="1928526" h="1220531">
                <a:moveTo>
                  <a:pt x="0" y="0"/>
                </a:moveTo>
                <a:lnTo>
                  <a:pt x="1928526" y="0"/>
                </a:lnTo>
                <a:lnTo>
                  <a:pt x="1928526" y="1220531"/>
                </a:lnTo>
                <a:lnTo>
                  <a:pt x="0" y="1220531"/>
                </a:lnTo>
                <a:lnTo>
                  <a:pt x="0" y="0"/>
                </a:lnTo>
                <a:close/>
              </a:path>
            </a:pathLst>
          </a:custGeom>
          <a:blipFill>
            <a:blip r:embed="rId4"/>
            <a:stretch>
              <a:fillRect/>
            </a:stretch>
          </a:blipFill>
        </p:spPr>
        <p:txBody>
          <a:bodyPr/>
          <a:lstStyle/>
          <a:p>
            <a:endParaRPr lang="en-ZA"/>
          </a:p>
        </p:txBody>
      </p:sp>
      <p:sp>
        <p:nvSpPr>
          <p:cNvPr id="13" name="Freeform 13"/>
          <p:cNvSpPr/>
          <p:nvPr/>
        </p:nvSpPr>
        <p:spPr>
          <a:xfrm>
            <a:off x="231896" y="3235143"/>
            <a:ext cx="5736222" cy="2323641"/>
          </a:xfrm>
          <a:custGeom>
            <a:avLst/>
            <a:gdLst/>
            <a:ahLst/>
            <a:cxnLst/>
            <a:rect l="l" t="t" r="r" b="b"/>
            <a:pathLst>
              <a:path w="5736222" h="2323641">
                <a:moveTo>
                  <a:pt x="0" y="0"/>
                </a:moveTo>
                <a:lnTo>
                  <a:pt x="5736222" y="0"/>
                </a:lnTo>
                <a:lnTo>
                  <a:pt x="5736222" y="2323641"/>
                </a:lnTo>
                <a:lnTo>
                  <a:pt x="0" y="2323641"/>
                </a:lnTo>
                <a:lnTo>
                  <a:pt x="0" y="0"/>
                </a:lnTo>
                <a:close/>
              </a:path>
            </a:pathLst>
          </a:custGeom>
          <a:blipFill>
            <a:blip r:embed="rId3"/>
            <a:stretch>
              <a:fillRect t="-3693" b="-6160"/>
            </a:stretch>
          </a:blipFill>
        </p:spPr>
        <p:txBody>
          <a:bodyPr/>
          <a:lstStyle/>
          <a:p>
            <a:endParaRPr lang="en-ZA"/>
          </a:p>
        </p:txBody>
      </p:sp>
      <p:sp>
        <p:nvSpPr>
          <p:cNvPr id="14" name="Freeform 14"/>
          <p:cNvSpPr/>
          <p:nvPr/>
        </p:nvSpPr>
        <p:spPr>
          <a:xfrm>
            <a:off x="8921849" y="5558784"/>
            <a:ext cx="1384454" cy="370953"/>
          </a:xfrm>
          <a:custGeom>
            <a:avLst/>
            <a:gdLst/>
            <a:ahLst/>
            <a:cxnLst/>
            <a:rect l="l" t="t" r="r" b="b"/>
            <a:pathLst>
              <a:path w="1384454" h="370953">
                <a:moveTo>
                  <a:pt x="0" y="0"/>
                </a:moveTo>
                <a:lnTo>
                  <a:pt x="1384454" y="0"/>
                </a:lnTo>
                <a:lnTo>
                  <a:pt x="1384454" y="370953"/>
                </a:lnTo>
                <a:lnTo>
                  <a:pt x="0" y="370953"/>
                </a:lnTo>
                <a:lnTo>
                  <a:pt x="0" y="0"/>
                </a:lnTo>
                <a:close/>
              </a:path>
            </a:pathLst>
          </a:custGeom>
          <a:blipFill>
            <a:blip r:embed="rId5"/>
            <a:stretch>
              <a:fillRect t="-133163" b="-140051"/>
            </a:stretch>
          </a:blipFill>
        </p:spPr>
        <p:txBody>
          <a:bodyPr/>
          <a:lstStyle/>
          <a:p>
            <a:endParaRPr lang="en-ZA"/>
          </a:p>
        </p:txBody>
      </p:sp>
      <p:sp>
        <p:nvSpPr>
          <p:cNvPr id="15" name="Freeform 15"/>
          <p:cNvSpPr/>
          <p:nvPr/>
        </p:nvSpPr>
        <p:spPr>
          <a:xfrm>
            <a:off x="7153602" y="5558784"/>
            <a:ext cx="1886932" cy="438407"/>
          </a:xfrm>
          <a:custGeom>
            <a:avLst/>
            <a:gdLst/>
            <a:ahLst/>
            <a:cxnLst/>
            <a:rect l="l" t="t" r="r" b="b"/>
            <a:pathLst>
              <a:path w="1886932" h="438407">
                <a:moveTo>
                  <a:pt x="0" y="0"/>
                </a:moveTo>
                <a:lnTo>
                  <a:pt x="1886931" y="0"/>
                </a:lnTo>
                <a:lnTo>
                  <a:pt x="1886931" y="438406"/>
                </a:lnTo>
                <a:lnTo>
                  <a:pt x="0" y="438406"/>
                </a:lnTo>
                <a:lnTo>
                  <a:pt x="0" y="0"/>
                </a:lnTo>
                <a:close/>
              </a:path>
            </a:pathLst>
          </a:custGeom>
          <a:blipFill>
            <a:blip r:embed="rId6"/>
            <a:stretch>
              <a:fillRect l="-12476" t="-61842" r="-11026" b="-74786"/>
            </a:stretch>
          </a:blipFill>
        </p:spPr>
        <p:txBody>
          <a:bodyPr/>
          <a:lstStyle/>
          <a:p>
            <a:endParaRPr lang="en-ZA"/>
          </a:p>
        </p:txBody>
      </p:sp>
      <p:sp>
        <p:nvSpPr>
          <p:cNvPr id="16" name="TextBox 16"/>
          <p:cNvSpPr txBox="1"/>
          <p:nvPr/>
        </p:nvSpPr>
        <p:spPr>
          <a:xfrm>
            <a:off x="694608" y="4417013"/>
            <a:ext cx="3513704" cy="643998"/>
          </a:xfrm>
          <a:prstGeom prst="rect">
            <a:avLst/>
          </a:prstGeom>
        </p:spPr>
        <p:txBody>
          <a:bodyPr lIns="0" tIns="0" rIns="0" bIns="0" rtlCol="0" anchor="t">
            <a:spAutoFit/>
          </a:bodyPr>
          <a:lstStyle/>
          <a:p>
            <a:pPr>
              <a:lnSpc>
                <a:spcPts val="4865"/>
              </a:lnSpc>
            </a:pPr>
            <a:r>
              <a:rPr lang="en-US" sz="4964">
                <a:solidFill>
                  <a:srgbClr val="FFFFFF"/>
                </a:solidFill>
                <a:latin typeface="Interstate"/>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5"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4" name="Freeform 4"/>
          <p:cNvSpPr/>
          <p:nvPr/>
        </p:nvSpPr>
        <p:spPr>
          <a:xfrm>
            <a:off x="9655733" y="5628069"/>
            <a:ext cx="864389" cy="344364"/>
          </a:xfrm>
          <a:custGeom>
            <a:avLst/>
            <a:gdLst/>
            <a:ahLst/>
            <a:cxnLst/>
            <a:rect l="l" t="t" r="r" b="b"/>
            <a:pathLst>
              <a:path w="864389" h="344364">
                <a:moveTo>
                  <a:pt x="0" y="0"/>
                </a:moveTo>
                <a:lnTo>
                  <a:pt x="864389" y="0"/>
                </a:lnTo>
                <a:lnTo>
                  <a:pt x="864389" y="344364"/>
                </a:lnTo>
                <a:lnTo>
                  <a:pt x="0" y="344364"/>
                </a:lnTo>
                <a:lnTo>
                  <a:pt x="0" y="0"/>
                </a:lnTo>
                <a:close/>
              </a:path>
            </a:pathLst>
          </a:custGeom>
          <a:blipFill>
            <a:blip r:embed="rId3"/>
            <a:stretch>
              <a:fillRect l="-83015" t="-122673" r="-76497" b="-119312"/>
            </a:stretch>
          </a:blipFill>
        </p:spPr>
        <p:txBody>
          <a:bodyPr/>
          <a:lstStyle/>
          <a:p>
            <a:endParaRPr lang="en-ZA"/>
          </a:p>
        </p:txBody>
      </p:sp>
      <p:sp>
        <p:nvSpPr>
          <p:cNvPr id="28" name="Google Shape;168;p26">
            <a:extLst>
              <a:ext uri="{FF2B5EF4-FFF2-40B4-BE49-F238E27FC236}">
                <a16:creationId xmlns:a16="http://schemas.microsoft.com/office/drawing/2014/main" id="{2C710B93-9992-1B07-677C-8F773E3B27DA}"/>
              </a:ext>
            </a:extLst>
          </p:cNvPr>
          <p:cNvSpPr txBox="1"/>
          <p:nvPr/>
        </p:nvSpPr>
        <p:spPr>
          <a:xfrm>
            <a:off x="265738" y="2888093"/>
            <a:ext cx="2713457" cy="2031295"/>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dirty="0">
                <a:latin typeface="Interstate"/>
                <a:ea typeface="Playfair Display"/>
                <a:cs typeface="Playfair Display"/>
                <a:sym typeface="Playfair Display"/>
              </a:rPr>
              <a:t>Why don’t SMEs get funded </a:t>
            </a:r>
          </a:p>
        </p:txBody>
      </p:sp>
      <p:sp>
        <p:nvSpPr>
          <p:cNvPr id="31" name="Google Shape;168;p26">
            <a:extLst>
              <a:ext uri="{FF2B5EF4-FFF2-40B4-BE49-F238E27FC236}">
                <a16:creationId xmlns:a16="http://schemas.microsoft.com/office/drawing/2014/main" id="{AC7130C7-2DD8-DE83-D1AF-6E56C70C71EC}"/>
              </a:ext>
            </a:extLst>
          </p:cNvPr>
          <p:cNvSpPr txBox="1"/>
          <p:nvPr/>
        </p:nvSpPr>
        <p:spPr>
          <a:xfrm>
            <a:off x="203674" y="1152509"/>
            <a:ext cx="738998"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4000" b="1" spc="-150">
                <a:latin typeface="League Spartan" pitchFamily="2" charset="77"/>
                <a:ea typeface="Playfair Display"/>
                <a:cs typeface="Playfair Display"/>
                <a:sym typeface="Playfair Display"/>
              </a:rPr>
              <a:t>1</a:t>
            </a:r>
            <a:endParaRPr sz="4000" b="1" spc="-150">
              <a:latin typeface="League Spartan" pitchFamily="2" charset="77"/>
              <a:ea typeface="Playfair Display"/>
              <a:cs typeface="Playfair Display"/>
              <a:sym typeface="Playfair Display"/>
            </a:endParaRPr>
          </a:p>
        </p:txBody>
      </p:sp>
      <p:sp>
        <p:nvSpPr>
          <p:cNvPr id="32" name="Oval 31">
            <a:extLst>
              <a:ext uri="{FF2B5EF4-FFF2-40B4-BE49-F238E27FC236}">
                <a16:creationId xmlns:a16="http://schemas.microsoft.com/office/drawing/2014/main" id="{CFFFA315-6EDB-5A86-C851-DB2A33C5A0A2}"/>
              </a:ext>
            </a:extLst>
          </p:cNvPr>
          <p:cNvSpPr/>
          <p:nvPr/>
        </p:nvSpPr>
        <p:spPr>
          <a:xfrm>
            <a:off x="653535" y="1615939"/>
            <a:ext cx="1213845" cy="1151194"/>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black, darkness&#10;&#10;Description automatically generated">
            <a:extLst>
              <a:ext uri="{FF2B5EF4-FFF2-40B4-BE49-F238E27FC236}">
                <a16:creationId xmlns:a16="http://schemas.microsoft.com/office/drawing/2014/main" id="{83DE02A3-7509-10BC-EEC6-21B5F93CCA96}"/>
              </a:ext>
            </a:extLst>
          </p:cNvPr>
          <p:cNvPicPr>
            <a:picLocks noChangeAspect="1"/>
          </p:cNvPicPr>
          <p:nvPr/>
        </p:nvPicPr>
        <p:blipFill>
          <a:blip r:embed="rId4"/>
          <a:stretch>
            <a:fillRect/>
          </a:stretch>
        </p:blipFill>
        <p:spPr>
          <a:xfrm>
            <a:off x="480862" y="1564161"/>
            <a:ext cx="1141605" cy="1141605"/>
          </a:xfrm>
          <a:prstGeom prst="rect">
            <a:avLst/>
          </a:prstGeom>
        </p:spPr>
      </p:pic>
      <p:sp>
        <p:nvSpPr>
          <p:cNvPr id="34" name="Freeform 48">
            <a:extLst>
              <a:ext uri="{FF2B5EF4-FFF2-40B4-BE49-F238E27FC236}">
                <a16:creationId xmlns:a16="http://schemas.microsoft.com/office/drawing/2014/main" id="{C124269A-88A0-AA8B-F4DE-154094F9BFC9}"/>
              </a:ext>
            </a:extLst>
          </p:cNvPr>
          <p:cNvSpPr/>
          <p:nvPr/>
        </p:nvSpPr>
        <p:spPr>
          <a:xfrm>
            <a:off x="2077874" y="2156717"/>
            <a:ext cx="1440026" cy="2789934"/>
          </a:xfrm>
          <a:custGeom>
            <a:avLst/>
            <a:gdLst>
              <a:gd name="connsiteX0" fmla="*/ 0 w 1440026"/>
              <a:gd name="connsiteY0" fmla="*/ 17303 h 2789934"/>
              <a:gd name="connsiteX1" fmla="*/ 1115314 w 1440026"/>
              <a:gd name="connsiteY1" fmla="*/ 266693 h 2789934"/>
              <a:gd name="connsiteX2" fmla="*/ 931781 w 1440026"/>
              <a:gd name="connsiteY2" fmla="*/ 1865723 h 2789934"/>
              <a:gd name="connsiteX3" fmla="*/ 1440026 w 1440026"/>
              <a:gd name="connsiteY3" fmla="*/ 2789934 h 2789934"/>
            </a:gdLst>
            <a:ahLst/>
            <a:cxnLst>
              <a:cxn ang="0">
                <a:pos x="connsiteX0" y="connsiteY0"/>
              </a:cxn>
              <a:cxn ang="0">
                <a:pos x="connsiteX1" y="connsiteY1"/>
              </a:cxn>
              <a:cxn ang="0">
                <a:pos x="connsiteX2" y="connsiteY2"/>
              </a:cxn>
              <a:cxn ang="0">
                <a:pos x="connsiteX3" y="connsiteY3"/>
              </a:cxn>
            </a:cxnLst>
            <a:rect l="l" t="t" r="r" b="b"/>
            <a:pathLst>
              <a:path w="1440026" h="2789934" extrusionOk="0">
                <a:moveTo>
                  <a:pt x="0" y="17303"/>
                </a:moveTo>
                <a:cubicBezTo>
                  <a:pt x="467859" y="30236"/>
                  <a:pt x="1014105" y="-65843"/>
                  <a:pt x="1115314" y="266693"/>
                </a:cubicBezTo>
                <a:cubicBezTo>
                  <a:pt x="1288439" y="548653"/>
                  <a:pt x="929942" y="1427831"/>
                  <a:pt x="931781" y="1865723"/>
                </a:cubicBezTo>
                <a:cubicBezTo>
                  <a:pt x="1009650" y="2332054"/>
                  <a:pt x="1220197" y="2536273"/>
                  <a:pt x="1440026" y="2789934"/>
                </a:cubicBezTo>
              </a:path>
            </a:pathLst>
          </a:custGeom>
          <a:noFill/>
          <a:ln w="28575">
            <a:prstDash val="sysDot"/>
            <a:headEnd type="none" w="med" len="med"/>
            <a:tailEnd type="arrow" w="med" len="med"/>
            <a:extLst>
              <a:ext uri="{C807C97D-BFC1-408E-A445-0C87EB9F89A2}">
                <ask:lineSketchStyleProps xmlns:ask="http://schemas.microsoft.com/office/drawing/2018/sketchyshapes" sd="1435683001">
                  <a:custGeom>
                    <a:avLst/>
                    <a:gdLst>
                      <a:gd name="connsiteX0" fmla="*/ 0 w 1727200"/>
                      <a:gd name="connsiteY0" fmla="*/ 19973 h 3220373"/>
                      <a:gd name="connsiteX1" fmla="*/ 1337734 w 1727200"/>
                      <a:gd name="connsiteY1" fmla="*/ 307840 h 3220373"/>
                      <a:gd name="connsiteX2" fmla="*/ 1117600 w 1727200"/>
                      <a:gd name="connsiteY2" fmla="*/ 2153573 h 3220373"/>
                      <a:gd name="connsiteX3" fmla="*/ 1727200 w 1727200"/>
                      <a:gd name="connsiteY3" fmla="*/ 3220373 h 3220373"/>
                    </a:gdLst>
                    <a:ahLst/>
                    <a:cxnLst>
                      <a:cxn ang="0">
                        <a:pos x="connsiteX0" y="connsiteY0"/>
                      </a:cxn>
                      <a:cxn ang="0">
                        <a:pos x="connsiteX1" y="connsiteY1"/>
                      </a:cxn>
                      <a:cxn ang="0">
                        <a:pos x="connsiteX2" y="connsiteY2"/>
                      </a:cxn>
                      <a:cxn ang="0">
                        <a:pos x="connsiteX3" y="connsiteY3"/>
                      </a:cxn>
                    </a:cxnLst>
                    <a:rect l="l" t="t" r="r" b="b"/>
                    <a:pathLst>
                      <a:path w="1727200" h="3220373">
                        <a:moveTo>
                          <a:pt x="0" y="19973"/>
                        </a:moveTo>
                        <a:cubicBezTo>
                          <a:pt x="575733" y="-13894"/>
                          <a:pt x="1151467" y="-47760"/>
                          <a:pt x="1337734" y="307840"/>
                        </a:cubicBezTo>
                        <a:cubicBezTo>
                          <a:pt x="1524001" y="663440"/>
                          <a:pt x="1052689" y="1668151"/>
                          <a:pt x="1117600" y="2153573"/>
                        </a:cubicBezTo>
                        <a:cubicBezTo>
                          <a:pt x="1182511" y="2638995"/>
                          <a:pt x="1454855" y="2929684"/>
                          <a:pt x="1727200" y="322037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B8AB4F38-12C9-4067-A1A4-238664556EDE}"/>
              </a:ext>
            </a:extLst>
          </p:cNvPr>
          <p:cNvGraphicFramePr/>
          <p:nvPr>
            <p:extLst>
              <p:ext uri="{D42A27DB-BD31-4B8C-83A1-F6EECF244321}">
                <p14:modId xmlns:p14="http://schemas.microsoft.com/office/powerpoint/2010/main" val="3483535840"/>
              </p:ext>
            </p:extLst>
          </p:nvPr>
        </p:nvGraphicFramePr>
        <p:xfrm>
          <a:off x="3640985" y="1152509"/>
          <a:ext cx="6602256" cy="4394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2391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stretch>
              <a:fillRect l="-578" r="-578"/>
            </a:stretch>
          </a:blipFill>
        </p:spPr>
        <p:txBody>
          <a:bodyPr/>
          <a:lstStyle/>
          <a:p>
            <a:endParaRPr lang="en-ZA"/>
          </a:p>
        </p:txBody>
      </p:sp>
      <p:sp>
        <p:nvSpPr>
          <p:cNvPr id="3" name="TextBox 3"/>
          <p:cNvSpPr txBox="1"/>
          <p:nvPr/>
        </p:nvSpPr>
        <p:spPr>
          <a:xfrm>
            <a:off x="608647" y="2986088"/>
            <a:ext cx="10376853" cy="1205458"/>
          </a:xfrm>
          <a:prstGeom prst="rect">
            <a:avLst/>
          </a:prstGeom>
        </p:spPr>
        <p:txBody>
          <a:bodyPr wrap="square" lIns="0" tIns="0" rIns="0" bIns="0" rtlCol="0" anchor="t">
            <a:spAutoFit/>
          </a:bodyPr>
          <a:lstStyle/>
          <a:p>
            <a:pPr>
              <a:lnSpc>
                <a:spcPts val="4671"/>
              </a:lnSpc>
            </a:pPr>
            <a:r>
              <a:rPr lang="en-US" sz="4000">
                <a:solidFill>
                  <a:srgbClr val="FFFFFF"/>
                </a:solidFill>
                <a:latin typeface="Interstate Black Cond" pitchFamily="50" charset="0"/>
              </a:rPr>
              <a:t>4. Sources of Funding and Funding landscape in </a:t>
            </a:r>
          </a:p>
          <a:p>
            <a:pPr>
              <a:lnSpc>
                <a:spcPts val="4671"/>
              </a:lnSpc>
            </a:pPr>
            <a:r>
              <a:rPr lang="en-US" sz="4000">
                <a:solidFill>
                  <a:srgbClr val="FFFFFF"/>
                </a:solidFill>
                <a:latin typeface="Interstate Black Cond" pitchFamily="50" charset="0"/>
              </a:rPr>
              <a:t>    South Africa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machine in a pile of rocks&#10;&#10;Description automatically generated">
            <a:extLst>
              <a:ext uri="{FF2B5EF4-FFF2-40B4-BE49-F238E27FC236}">
                <a16:creationId xmlns:a16="http://schemas.microsoft.com/office/drawing/2014/main" id="{BF3EFAC0-626B-A448-9DDA-2B715A377008}"/>
              </a:ext>
            </a:extLst>
          </p:cNvPr>
          <p:cNvPicPr>
            <a:picLocks noChangeAspect="1"/>
          </p:cNvPicPr>
          <p:nvPr/>
        </p:nvPicPr>
        <p:blipFill>
          <a:blip r:embed="rId2" cstate="print">
            <a:alphaModFix amt="9000"/>
            <a:extLst>
              <a:ext uri="{28A0092B-C50C-407E-A947-70E740481C1C}">
                <a14:useLocalDpi xmlns:a14="http://schemas.microsoft.com/office/drawing/2010/main" val="0"/>
              </a:ext>
            </a:extLst>
          </a:blip>
          <a:stretch>
            <a:fillRect/>
          </a:stretch>
        </p:blipFill>
        <p:spPr>
          <a:xfrm>
            <a:off x="-18266" y="-527557"/>
            <a:ext cx="10711666" cy="7150607"/>
          </a:xfrm>
          <a:prstGeom prst="rect">
            <a:avLst/>
          </a:prstGeom>
        </p:spPr>
      </p:pic>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3">
              <a:alphaModFix amt="6999"/>
            </a:blip>
            <a:stretch>
              <a:fillRect l="-578" r="-578"/>
            </a:stretch>
          </a:blipFill>
        </p:spPr>
        <p:txBody>
          <a:bodyPr/>
          <a:lstStyle/>
          <a:p>
            <a:endParaRPr lang="en-ZA"/>
          </a:p>
        </p:txBody>
      </p:sp>
      <p:sp>
        <p:nvSpPr>
          <p:cNvPr id="3" name="Freeform 3"/>
          <p:cNvSpPr/>
          <p:nvPr/>
        </p:nvSpPr>
        <p:spPr>
          <a:xfrm>
            <a:off x="-97244" y="-155392"/>
            <a:ext cx="10964087" cy="6238692"/>
          </a:xfrm>
          <a:custGeom>
            <a:avLst/>
            <a:gdLst/>
            <a:ahLst/>
            <a:cxnLst/>
            <a:rect l="l" t="t" r="r" b="b"/>
            <a:pathLst>
              <a:path w="10964087" h="6238692">
                <a:moveTo>
                  <a:pt x="0" y="0"/>
                </a:moveTo>
                <a:lnTo>
                  <a:pt x="10964087" y="0"/>
                </a:lnTo>
                <a:lnTo>
                  <a:pt x="10964087" y="6238692"/>
                </a:lnTo>
                <a:lnTo>
                  <a:pt x="0" y="6238692"/>
                </a:lnTo>
                <a:lnTo>
                  <a:pt x="0" y="0"/>
                </a:lnTo>
                <a:close/>
              </a:path>
            </a:pathLst>
          </a:custGeom>
          <a:blipFill>
            <a:blip r:embed="rId4"/>
            <a:stretch>
              <a:fillRect/>
            </a:stretch>
          </a:blipFill>
        </p:spPr>
        <p:txBody>
          <a:bodyPr/>
          <a:lstStyle/>
          <a:p>
            <a:endParaRPr lang="en-ZA"/>
          </a:p>
        </p:txBody>
      </p:sp>
      <p:sp>
        <p:nvSpPr>
          <p:cNvPr id="20" name="Oval 19">
            <a:extLst>
              <a:ext uri="{FF2B5EF4-FFF2-40B4-BE49-F238E27FC236}">
                <a16:creationId xmlns:a16="http://schemas.microsoft.com/office/drawing/2014/main" id="{6ECF9087-D4BF-CAEA-4E38-F6BA30DA7609}"/>
              </a:ext>
            </a:extLst>
          </p:cNvPr>
          <p:cNvSpPr/>
          <p:nvPr/>
        </p:nvSpPr>
        <p:spPr>
          <a:xfrm>
            <a:off x="7278323" y="1285294"/>
            <a:ext cx="470612" cy="43984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B3F6621-3230-9B9D-A51D-BA97C938CD30}"/>
              </a:ext>
            </a:extLst>
          </p:cNvPr>
          <p:cNvSpPr/>
          <p:nvPr/>
        </p:nvSpPr>
        <p:spPr>
          <a:xfrm>
            <a:off x="4330683" y="1291337"/>
            <a:ext cx="470612" cy="43984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3042727" y="407233"/>
            <a:ext cx="4611121" cy="479030"/>
          </a:xfrm>
          <a:prstGeom prst="rect">
            <a:avLst/>
          </a:prstGeom>
        </p:spPr>
        <p:txBody>
          <a:bodyPr lIns="0" tIns="0" rIns="0" bIns="0" rtlCol="0" anchor="t">
            <a:spAutoFit/>
          </a:bodyPr>
          <a:lstStyle/>
          <a:p>
            <a:pPr>
              <a:lnSpc>
                <a:spcPts val="3607"/>
              </a:lnSpc>
            </a:pPr>
            <a:r>
              <a:rPr lang="en-US" sz="4400">
                <a:solidFill>
                  <a:srgbClr val="FFFFFF"/>
                </a:solidFill>
                <a:latin typeface="Interstate Black Cond" pitchFamily="50" charset="0"/>
              </a:rPr>
              <a:t>The Funder's Side</a:t>
            </a:r>
          </a:p>
        </p:txBody>
      </p:sp>
      <p:sp>
        <p:nvSpPr>
          <p:cNvPr id="7" name="Oval 6">
            <a:extLst>
              <a:ext uri="{FF2B5EF4-FFF2-40B4-BE49-F238E27FC236}">
                <a16:creationId xmlns:a16="http://schemas.microsoft.com/office/drawing/2014/main" id="{632BACDF-1849-B771-7D93-162FB7558008}"/>
              </a:ext>
            </a:extLst>
          </p:cNvPr>
          <p:cNvSpPr/>
          <p:nvPr/>
        </p:nvSpPr>
        <p:spPr>
          <a:xfrm>
            <a:off x="695490" y="1306405"/>
            <a:ext cx="470612" cy="43984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51">
            <a:extLst>
              <a:ext uri="{FF2B5EF4-FFF2-40B4-BE49-F238E27FC236}">
                <a16:creationId xmlns:a16="http://schemas.microsoft.com/office/drawing/2014/main" id="{F4744DCD-7B1C-E54B-3584-D166B9B064FC}"/>
              </a:ext>
            </a:extLst>
          </p:cNvPr>
          <p:cNvSpPr/>
          <p:nvPr/>
        </p:nvSpPr>
        <p:spPr>
          <a:xfrm>
            <a:off x="1689100" y="4401558"/>
            <a:ext cx="7391400" cy="1466030"/>
          </a:xfrm>
          <a:custGeom>
            <a:avLst/>
            <a:gdLst>
              <a:gd name="connsiteX0" fmla="*/ 0 w 7391400"/>
              <a:gd name="connsiteY0" fmla="*/ 244343 h 1466030"/>
              <a:gd name="connsiteX1" fmla="*/ 244343 w 7391400"/>
              <a:gd name="connsiteY1" fmla="*/ 0 h 1466030"/>
              <a:gd name="connsiteX2" fmla="*/ 7147057 w 7391400"/>
              <a:gd name="connsiteY2" fmla="*/ 0 h 1466030"/>
              <a:gd name="connsiteX3" fmla="*/ 7391400 w 7391400"/>
              <a:gd name="connsiteY3" fmla="*/ 244343 h 1466030"/>
              <a:gd name="connsiteX4" fmla="*/ 7391400 w 7391400"/>
              <a:gd name="connsiteY4" fmla="*/ 1221687 h 1466030"/>
              <a:gd name="connsiteX5" fmla="*/ 7147057 w 7391400"/>
              <a:gd name="connsiteY5" fmla="*/ 1466030 h 1466030"/>
              <a:gd name="connsiteX6" fmla="*/ 244343 w 7391400"/>
              <a:gd name="connsiteY6" fmla="*/ 1466030 h 1466030"/>
              <a:gd name="connsiteX7" fmla="*/ 0 w 7391400"/>
              <a:gd name="connsiteY7" fmla="*/ 1221687 h 1466030"/>
              <a:gd name="connsiteX8" fmla="*/ 0 w 7391400"/>
              <a:gd name="connsiteY8" fmla="*/ 244343 h 146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1466030" extrusionOk="0">
                <a:moveTo>
                  <a:pt x="0" y="244343"/>
                </a:moveTo>
                <a:cubicBezTo>
                  <a:pt x="-3412" y="108753"/>
                  <a:pt x="109804" y="2815"/>
                  <a:pt x="244343" y="0"/>
                </a:cubicBezTo>
                <a:cubicBezTo>
                  <a:pt x="1100731" y="-94376"/>
                  <a:pt x="4140175" y="30876"/>
                  <a:pt x="7147057" y="0"/>
                </a:cubicBezTo>
                <a:cubicBezTo>
                  <a:pt x="7276208" y="6985"/>
                  <a:pt x="7390020" y="111221"/>
                  <a:pt x="7391400" y="244343"/>
                </a:cubicBezTo>
                <a:cubicBezTo>
                  <a:pt x="7452240" y="507427"/>
                  <a:pt x="7319828" y="1033420"/>
                  <a:pt x="7391400" y="1221687"/>
                </a:cubicBezTo>
                <a:cubicBezTo>
                  <a:pt x="7405229" y="1378164"/>
                  <a:pt x="7276219" y="1473403"/>
                  <a:pt x="7147057" y="1466030"/>
                </a:cubicBezTo>
                <a:cubicBezTo>
                  <a:pt x="5102468" y="1601737"/>
                  <a:pt x="3085072" y="1402255"/>
                  <a:pt x="244343" y="1466030"/>
                </a:cubicBezTo>
                <a:cubicBezTo>
                  <a:pt x="109056" y="1456829"/>
                  <a:pt x="-2620" y="1357916"/>
                  <a:pt x="0" y="1221687"/>
                </a:cubicBezTo>
                <a:cubicBezTo>
                  <a:pt x="7229" y="929382"/>
                  <a:pt x="-29935" y="391202"/>
                  <a:pt x="0" y="244343"/>
                </a:cubicBezTo>
                <a:close/>
              </a:path>
            </a:pathLst>
          </a:custGeom>
          <a:noFill/>
          <a:ln>
            <a:extLst>
              <a:ext uri="{C807C97D-BFC1-408E-A445-0C87EB9F89A2}">
                <ask:lineSketchStyleProps xmlns:ask="http://schemas.microsoft.com/office/drawing/2018/sketchyshapes" sd="3042513265">
                  <a:prstGeom prst="roundRec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Google Shape;168;p26">
            <a:extLst>
              <a:ext uri="{FF2B5EF4-FFF2-40B4-BE49-F238E27FC236}">
                <a16:creationId xmlns:a16="http://schemas.microsoft.com/office/drawing/2014/main" id="{9593D790-5332-8A78-7789-2FBDCDD2EDFF}"/>
              </a:ext>
            </a:extLst>
          </p:cNvPr>
          <p:cNvSpPr txBox="1"/>
          <p:nvPr/>
        </p:nvSpPr>
        <p:spPr>
          <a:xfrm>
            <a:off x="615871" y="1387842"/>
            <a:ext cx="3272101" cy="1046410"/>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Why funders </a:t>
            </a:r>
          </a:p>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fund</a:t>
            </a:r>
          </a:p>
        </p:txBody>
      </p:sp>
      <p:sp>
        <p:nvSpPr>
          <p:cNvPr id="12" name="TextBox 11">
            <a:extLst>
              <a:ext uri="{FF2B5EF4-FFF2-40B4-BE49-F238E27FC236}">
                <a16:creationId xmlns:a16="http://schemas.microsoft.com/office/drawing/2014/main" id="{3A9D7B94-8B66-AA19-FA5A-869275A5D9E0}"/>
              </a:ext>
            </a:extLst>
          </p:cNvPr>
          <p:cNvSpPr txBox="1"/>
          <p:nvPr/>
        </p:nvSpPr>
        <p:spPr>
          <a:xfrm>
            <a:off x="787920" y="2333873"/>
            <a:ext cx="2309086" cy="1600438"/>
          </a:xfrm>
          <a:prstGeom prst="rect">
            <a:avLst/>
          </a:prstGeom>
          <a:noFill/>
        </p:spPr>
        <p:txBody>
          <a:bodyPr wrap="square" rtlCol="0">
            <a:spAutoFit/>
          </a:bodyPr>
          <a:lstStyle/>
          <a:p>
            <a:r>
              <a:rPr lang="en-US" sz="1400">
                <a:latin typeface="Interstate Light" pitchFamily="50" charset="0"/>
              </a:rPr>
              <a:t>Funders usually always have a mandate to fulfill; Black-owned businesses, women-owned businesses, tech-driven startups, or to try and make the world a better place.</a:t>
            </a:r>
          </a:p>
        </p:txBody>
      </p:sp>
      <p:sp>
        <p:nvSpPr>
          <p:cNvPr id="13" name="Google Shape;168;p26">
            <a:extLst>
              <a:ext uri="{FF2B5EF4-FFF2-40B4-BE49-F238E27FC236}">
                <a16:creationId xmlns:a16="http://schemas.microsoft.com/office/drawing/2014/main" id="{22E36957-9683-2F20-1B42-BEACAC799584}"/>
              </a:ext>
            </a:extLst>
          </p:cNvPr>
          <p:cNvSpPr txBox="1"/>
          <p:nvPr/>
        </p:nvSpPr>
        <p:spPr>
          <a:xfrm>
            <a:off x="4208424" y="1372775"/>
            <a:ext cx="2468523" cy="1046410"/>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What’s in it for them</a:t>
            </a:r>
          </a:p>
        </p:txBody>
      </p:sp>
      <p:sp>
        <p:nvSpPr>
          <p:cNvPr id="14" name="TextBox 13">
            <a:extLst>
              <a:ext uri="{FF2B5EF4-FFF2-40B4-BE49-F238E27FC236}">
                <a16:creationId xmlns:a16="http://schemas.microsoft.com/office/drawing/2014/main" id="{98F5D1CD-C65F-03AC-6FEE-F183DACED0D9}"/>
              </a:ext>
            </a:extLst>
          </p:cNvPr>
          <p:cNvSpPr txBox="1"/>
          <p:nvPr/>
        </p:nvSpPr>
        <p:spPr>
          <a:xfrm>
            <a:off x="4336112" y="2434252"/>
            <a:ext cx="2054207" cy="1169551"/>
          </a:xfrm>
          <a:prstGeom prst="rect">
            <a:avLst/>
          </a:prstGeom>
          <a:noFill/>
        </p:spPr>
        <p:txBody>
          <a:bodyPr wrap="square" rtlCol="0">
            <a:spAutoFit/>
          </a:bodyPr>
          <a:lstStyle/>
          <a:p>
            <a:r>
              <a:rPr lang="en-US" sz="1400">
                <a:latin typeface="Interstate Light" pitchFamily="50" charset="0"/>
              </a:rPr>
              <a:t>Ultimately: returns. This can be through capital growth, dividends, or interest on debt.</a:t>
            </a:r>
          </a:p>
        </p:txBody>
      </p:sp>
      <p:sp>
        <p:nvSpPr>
          <p:cNvPr id="15" name="Google Shape;168;p26">
            <a:extLst>
              <a:ext uri="{FF2B5EF4-FFF2-40B4-BE49-F238E27FC236}">
                <a16:creationId xmlns:a16="http://schemas.microsoft.com/office/drawing/2014/main" id="{AF981839-1FDC-2BC3-7114-F400B0E2E982}"/>
              </a:ext>
            </a:extLst>
          </p:cNvPr>
          <p:cNvSpPr txBox="1"/>
          <p:nvPr/>
        </p:nvSpPr>
        <p:spPr>
          <a:xfrm>
            <a:off x="7250748" y="1372775"/>
            <a:ext cx="2329824" cy="1046410"/>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800" b="1" spc="-150">
                <a:latin typeface="Interstate Black Cond" pitchFamily="50" charset="0"/>
                <a:ea typeface="Playfair Display"/>
                <a:cs typeface="Playfair Display"/>
                <a:sym typeface="Playfair Display"/>
              </a:rPr>
              <a:t>What attracts funders</a:t>
            </a:r>
          </a:p>
        </p:txBody>
      </p:sp>
      <p:sp>
        <p:nvSpPr>
          <p:cNvPr id="16" name="TextBox 15">
            <a:extLst>
              <a:ext uri="{FF2B5EF4-FFF2-40B4-BE49-F238E27FC236}">
                <a16:creationId xmlns:a16="http://schemas.microsoft.com/office/drawing/2014/main" id="{16AFB181-3D97-D19C-FD76-2C58F2EC5AFD}"/>
              </a:ext>
            </a:extLst>
          </p:cNvPr>
          <p:cNvSpPr txBox="1"/>
          <p:nvPr/>
        </p:nvSpPr>
        <p:spPr>
          <a:xfrm>
            <a:off x="7405192" y="2419185"/>
            <a:ext cx="2849765" cy="1600438"/>
          </a:xfrm>
          <a:prstGeom prst="rect">
            <a:avLst/>
          </a:prstGeom>
          <a:noFill/>
        </p:spPr>
        <p:txBody>
          <a:bodyPr wrap="square" rtlCol="0">
            <a:spAutoFit/>
          </a:bodyPr>
          <a:lstStyle/>
          <a:p>
            <a:r>
              <a:rPr lang="en-US" sz="1400">
                <a:latin typeface="Interstate Light" pitchFamily="50" charset="0"/>
              </a:rPr>
              <a:t>Experience, stability and growth. Even start-ups in the launch can get equity funding if the entrepreneur has proven they can grow businesses. Ultimately, they are risk averse, funders want a sure bet.</a:t>
            </a:r>
          </a:p>
        </p:txBody>
      </p:sp>
      <p:sp>
        <p:nvSpPr>
          <p:cNvPr id="17" name="Google Shape;168;p26">
            <a:extLst>
              <a:ext uri="{FF2B5EF4-FFF2-40B4-BE49-F238E27FC236}">
                <a16:creationId xmlns:a16="http://schemas.microsoft.com/office/drawing/2014/main" id="{5363347C-E845-793A-A5AC-93AD74650D59}"/>
              </a:ext>
            </a:extLst>
          </p:cNvPr>
          <p:cNvSpPr txBox="1"/>
          <p:nvPr/>
        </p:nvSpPr>
        <p:spPr>
          <a:xfrm>
            <a:off x="3656350" y="4303431"/>
            <a:ext cx="3456898" cy="677078"/>
          </a:xfrm>
          <a:prstGeom prst="rect">
            <a:avLst/>
          </a:prstGeom>
          <a:noFill/>
          <a:ln>
            <a:noFill/>
          </a:ln>
        </p:spPr>
        <p:txBody>
          <a:bodyPr spcFirstLastPara="1" wrap="square" lIns="91425" tIns="91425" rIns="91425" bIns="91425" anchor="t" anchorCtr="0">
            <a:spAutoFit/>
          </a:bodyPr>
          <a:lstStyle/>
          <a:p>
            <a:pPr marL="139700" lvl="0" algn="ctr" rtl="0">
              <a:spcBef>
                <a:spcPts val="0"/>
              </a:spcBef>
              <a:spcAft>
                <a:spcPts val="0"/>
              </a:spcAft>
              <a:buSzPts val="1400"/>
            </a:pPr>
            <a:r>
              <a:rPr lang="en-US" sz="3200" b="1" spc="-150">
                <a:latin typeface="Interstate Black Cond" pitchFamily="50" charset="0"/>
                <a:ea typeface="Playfair Display"/>
                <a:cs typeface="Playfair Display"/>
                <a:sym typeface="Playfair Display"/>
              </a:rPr>
              <a:t>Methods of funding</a:t>
            </a:r>
          </a:p>
        </p:txBody>
      </p:sp>
      <p:sp>
        <p:nvSpPr>
          <p:cNvPr id="18" name="TextBox 17">
            <a:extLst>
              <a:ext uri="{FF2B5EF4-FFF2-40B4-BE49-F238E27FC236}">
                <a16:creationId xmlns:a16="http://schemas.microsoft.com/office/drawing/2014/main" id="{8982B5D5-DEEC-AF56-F51B-1BB91047DED6}"/>
              </a:ext>
            </a:extLst>
          </p:cNvPr>
          <p:cNvSpPr txBox="1"/>
          <p:nvPr/>
        </p:nvSpPr>
        <p:spPr>
          <a:xfrm>
            <a:off x="4660900" y="4913480"/>
            <a:ext cx="2016048" cy="954107"/>
          </a:xfrm>
          <a:prstGeom prst="rect">
            <a:avLst/>
          </a:prstGeom>
          <a:noFill/>
        </p:spPr>
        <p:txBody>
          <a:bodyPr wrap="square" rtlCol="0">
            <a:spAutoFit/>
          </a:bodyPr>
          <a:lstStyle/>
          <a:p>
            <a:r>
              <a:rPr lang="en-US" sz="1400">
                <a:latin typeface="Interstate Light" pitchFamily="50" charset="0"/>
              </a:rPr>
              <a:t>-Grants</a:t>
            </a:r>
          </a:p>
          <a:p>
            <a:r>
              <a:rPr lang="en-US" sz="1400">
                <a:latin typeface="Interstate Light" pitchFamily="50" charset="0"/>
              </a:rPr>
              <a:t>-Equity</a:t>
            </a:r>
          </a:p>
          <a:p>
            <a:r>
              <a:rPr lang="en-US" sz="1400">
                <a:latin typeface="Interstate Light" pitchFamily="50" charset="0"/>
              </a:rPr>
              <a:t>-Loans</a:t>
            </a:r>
          </a:p>
          <a:p>
            <a:r>
              <a:rPr lang="en-US" sz="1400">
                <a:latin typeface="Interstate Light" pitchFamily="50" charset="0"/>
              </a:rPr>
              <a:t>-Mezzanine Finance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 in a blue uniform&#10;&#10;Description automatically generated">
            <a:extLst>
              <a:ext uri="{FF2B5EF4-FFF2-40B4-BE49-F238E27FC236}">
                <a16:creationId xmlns:a16="http://schemas.microsoft.com/office/drawing/2014/main" id="{34085999-724F-ADB3-21A1-4A224DD28953}"/>
              </a:ext>
            </a:extLst>
          </p:cNvPr>
          <p:cNvPicPr>
            <a:picLocks noChangeAspect="1"/>
          </p:cNvPicPr>
          <p:nvPr/>
        </p:nvPicPr>
        <p:blipFill>
          <a:blip r:embed="rId2" cstate="print">
            <a:alphaModFix amt="9000"/>
            <a:extLst>
              <a:ext uri="{28A0092B-C50C-407E-A947-70E740481C1C}">
                <a14:useLocalDpi xmlns:a14="http://schemas.microsoft.com/office/drawing/2010/main" val="0"/>
              </a:ext>
            </a:extLst>
          </a:blip>
          <a:stretch>
            <a:fillRect/>
          </a:stretch>
        </p:blipFill>
        <p:spPr>
          <a:xfrm>
            <a:off x="-18266" y="-527557"/>
            <a:ext cx="10711666" cy="7150607"/>
          </a:xfrm>
          <a:prstGeom prst="rect">
            <a:avLst/>
          </a:prstGeom>
        </p:spPr>
      </p:pic>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3">
              <a:alphaModFix amt="6999"/>
            </a:blip>
            <a:stretch>
              <a:fillRect t="-8654" b="-8654"/>
            </a:stretch>
          </a:blipFill>
        </p:spPr>
        <p:txBody>
          <a:bodyPr/>
          <a:lstStyle/>
          <a:p>
            <a:endParaRPr lang="en-ZA"/>
          </a:p>
        </p:txBody>
      </p:sp>
      <p:sp>
        <p:nvSpPr>
          <p:cNvPr id="3" name="Freeform 3"/>
          <p:cNvSpPr/>
          <p:nvPr/>
        </p:nvSpPr>
        <p:spPr>
          <a:xfrm>
            <a:off x="-74655" y="-84959"/>
            <a:ext cx="10845885" cy="6171434"/>
          </a:xfrm>
          <a:custGeom>
            <a:avLst/>
            <a:gdLst/>
            <a:ahLst/>
            <a:cxnLst/>
            <a:rect l="l" t="t" r="r" b="b"/>
            <a:pathLst>
              <a:path w="10845885" h="6171434">
                <a:moveTo>
                  <a:pt x="0" y="0"/>
                </a:moveTo>
                <a:lnTo>
                  <a:pt x="10845885" y="0"/>
                </a:lnTo>
                <a:lnTo>
                  <a:pt x="10845885" y="6171434"/>
                </a:lnTo>
                <a:lnTo>
                  <a:pt x="0" y="6171434"/>
                </a:lnTo>
                <a:lnTo>
                  <a:pt x="0" y="0"/>
                </a:lnTo>
                <a:close/>
              </a:path>
            </a:pathLst>
          </a:custGeom>
          <a:blipFill>
            <a:blip r:embed="rId4"/>
            <a:stretch>
              <a:fillRect/>
            </a:stretch>
          </a:blipFill>
        </p:spPr>
        <p:txBody>
          <a:bodyPr/>
          <a:lstStyle/>
          <a:p>
            <a:endParaRPr lang="en-ZA"/>
          </a:p>
        </p:txBody>
      </p:sp>
      <p:sp>
        <p:nvSpPr>
          <p:cNvPr id="5" name="TextBox 5"/>
          <p:cNvSpPr txBox="1"/>
          <p:nvPr/>
        </p:nvSpPr>
        <p:spPr>
          <a:xfrm>
            <a:off x="3470813" y="450850"/>
            <a:ext cx="4860387" cy="495200"/>
          </a:xfrm>
          <a:prstGeom prst="rect">
            <a:avLst/>
          </a:prstGeom>
        </p:spPr>
        <p:txBody>
          <a:bodyPr wrap="square" lIns="0" tIns="0" rIns="0" bIns="0" rtlCol="0" anchor="t">
            <a:spAutoFit/>
          </a:bodyPr>
          <a:lstStyle/>
          <a:p>
            <a:pPr>
              <a:lnSpc>
                <a:spcPts val="3607"/>
              </a:lnSpc>
            </a:pPr>
            <a:r>
              <a:rPr lang="en-US" sz="4400" dirty="0">
                <a:solidFill>
                  <a:srgbClr val="FFFFFF"/>
                </a:solidFill>
                <a:latin typeface="Interstate Black Cond" pitchFamily="50" charset="0"/>
              </a:rPr>
              <a:t>Types of Funders</a:t>
            </a:r>
          </a:p>
        </p:txBody>
      </p:sp>
      <p:sp>
        <p:nvSpPr>
          <p:cNvPr id="8" name="Google Shape;168;p26">
            <a:extLst>
              <a:ext uri="{FF2B5EF4-FFF2-40B4-BE49-F238E27FC236}">
                <a16:creationId xmlns:a16="http://schemas.microsoft.com/office/drawing/2014/main" id="{297EE0CB-8E42-76C6-5FDE-E31E71E69571}"/>
              </a:ext>
            </a:extLst>
          </p:cNvPr>
          <p:cNvSpPr txBox="1"/>
          <p:nvPr/>
        </p:nvSpPr>
        <p:spPr>
          <a:xfrm>
            <a:off x="6486490" y="1501282"/>
            <a:ext cx="1920172"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Venture Capital</a:t>
            </a:r>
          </a:p>
        </p:txBody>
      </p:sp>
      <p:grpSp>
        <p:nvGrpSpPr>
          <p:cNvPr id="9" name="Group 13">
            <a:extLst>
              <a:ext uri="{FF2B5EF4-FFF2-40B4-BE49-F238E27FC236}">
                <a16:creationId xmlns:a16="http://schemas.microsoft.com/office/drawing/2014/main" id="{1FBAE68C-BAB9-57BA-1D8F-3B772CDB095D}"/>
              </a:ext>
            </a:extLst>
          </p:cNvPr>
          <p:cNvGrpSpPr>
            <a:grpSpLocks noChangeAspect="1"/>
          </p:cNvGrpSpPr>
          <p:nvPr/>
        </p:nvGrpSpPr>
        <p:grpSpPr>
          <a:xfrm>
            <a:off x="3786875" y="1682388"/>
            <a:ext cx="3121823" cy="3121823"/>
            <a:chOff x="-12700" y="-12700"/>
            <a:chExt cx="25400" cy="25400"/>
          </a:xfrm>
        </p:grpSpPr>
        <p:sp>
          <p:nvSpPr>
            <p:cNvPr id="10" name="Freeform 14">
              <a:extLst>
                <a:ext uri="{FF2B5EF4-FFF2-40B4-BE49-F238E27FC236}">
                  <a16:creationId xmlns:a16="http://schemas.microsoft.com/office/drawing/2014/main" id="{042AF464-48D3-5A14-9DB1-3F434B664806}"/>
                </a:ext>
              </a:extLst>
            </p:cNvPr>
            <p:cNvSpPr/>
            <p:nvPr/>
          </p:nvSpPr>
          <p:spPr>
            <a:xfrm>
              <a:off x="0" y="-12700"/>
              <a:ext cx="10313" cy="12700"/>
            </a:xfrm>
            <a:custGeom>
              <a:avLst/>
              <a:gdLst/>
              <a:ahLst/>
              <a:cxnLst/>
              <a:rect l="l" t="t" r="r" b="b"/>
              <a:pathLst>
                <a:path w="10313" h="12700">
                  <a:moveTo>
                    <a:pt x="0" y="0"/>
                  </a:moveTo>
                  <a:lnTo>
                    <a:pt x="0" y="0"/>
                  </a:lnTo>
                  <a:cubicBezTo>
                    <a:pt x="4088" y="0"/>
                    <a:pt x="7927" y="1968"/>
                    <a:pt x="10313" y="5288"/>
                  </a:cubicBezTo>
                  <a:lnTo>
                    <a:pt x="0" y="12700"/>
                  </a:lnTo>
                  <a:close/>
                </a:path>
              </a:pathLst>
            </a:custGeom>
            <a:solidFill>
              <a:schemeClr val="accent3">
                <a:lumMod val="20000"/>
                <a:lumOff val="80000"/>
              </a:schemeClr>
            </a:solidFill>
          </p:spPr>
          <p:txBody>
            <a:bodyPr/>
            <a:lstStyle/>
            <a:p>
              <a:endParaRPr lang="en-ZA"/>
            </a:p>
          </p:txBody>
        </p:sp>
        <p:sp>
          <p:nvSpPr>
            <p:cNvPr id="11" name="Freeform 15">
              <a:extLst>
                <a:ext uri="{FF2B5EF4-FFF2-40B4-BE49-F238E27FC236}">
                  <a16:creationId xmlns:a16="http://schemas.microsoft.com/office/drawing/2014/main" id="{0425EAC9-3637-0ACD-1E9E-17DAE15971C2}"/>
                </a:ext>
              </a:extLst>
            </p:cNvPr>
            <p:cNvSpPr/>
            <p:nvPr/>
          </p:nvSpPr>
          <p:spPr>
            <a:xfrm>
              <a:off x="0" y="-7918"/>
              <a:ext cx="13333" cy="11360"/>
            </a:xfrm>
            <a:custGeom>
              <a:avLst/>
              <a:gdLst/>
              <a:ahLst/>
              <a:cxnLst/>
              <a:rect l="l" t="t" r="r" b="b"/>
              <a:pathLst>
                <a:path w="13333" h="11360">
                  <a:moveTo>
                    <a:pt x="9929" y="0"/>
                  </a:moveTo>
                  <a:cubicBezTo>
                    <a:pt x="12478" y="3196"/>
                    <a:pt x="13333" y="7424"/>
                    <a:pt x="12225" y="11359"/>
                  </a:cubicBezTo>
                  <a:lnTo>
                    <a:pt x="0" y="7918"/>
                  </a:lnTo>
                  <a:close/>
                </a:path>
              </a:pathLst>
            </a:custGeom>
            <a:solidFill>
              <a:schemeClr val="accent3">
                <a:lumMod val="40000"/>
                <a:lumOff val="60000"/>
              </a:schemeClr>
            </a:solidFill>
          </p:spPr>
          <p:txBody>
            <a:bodyPr/>
            <a:lstStyle/>
            <a:p>
              <a:endParaRPr lang="en-ZA"/>
            </a:p>
          </p:txBody>
        </p:sp>
        <p:sp>
          <p:nvSpPr>
            <p:cNvPr id="12" name="Freeform 16">
              <a:extLst>
                <a:ext uri="{FF2B5EF4-FFF2-40B4-BE49-F238E27FC236}">
                  <a16:creationId xmlns:a16="http://schemas.microsoft.com/office/drawing/2014/main" id="{85BA015D-BC0F-EB04-0355-EAE530AB269F}"/>
                </a:ext>
              </a:extLst>
            </p:cNvPr>
            <p:cNvSpPr/>
            <p:nvPr/>
          </p:nvSpPr>
          <p:spPr>
            <a:xfrm>
              <a:off x="0" y="0"/>
              <a:ext cx="12382" cy="11703"/>
            </a:xfrm>
            <a:custGeom>
              <a:avLst/>
              <a:gdLst/>
              <a:ahLst/>
              <a:cxnLst/>
              <a:rect l="l" t="t" r="r" b="b"/>
              <a:pathLst>
                <a:path w="12382" h="11703">
                  <a:moveTo>
                    <a:pt x="12382" y="2826"/>
                  </a:moveTo>
                  <a:cubicBezTo>
                    <a:pt x="11472" y="6812"/>
                    <a:pt x="8699" y="10116"/>
                    <a:pt x="4932" y="11703"/>
                  </a:cubicBezTo>
                  <a:lnTo>
                    <a:pt x="0" y="0"/>
                  </a:lnTo>
                  <a:close/>
                </a:path>
              </a:pathLst>
            </a:custGeom>
            <a:solidFill>
              <a:schemeClr val="accent3">
                <a:lumMod val="60000"/>
                <a:lumOff val="40000"/>
              </a:schemeClr>
            </a:solidFill>
          </p:spPr>
          <p:txBody>
            <a:bodyPr/>
            <a:lstStyle/>
            <a:p>
              <a:endParaRPr lang="en-ZA"/>
            </a:p>
          </p:txBody>
        </p:sp>
        <p:sp>
          <p:nvSpPr>
            <p:cNvPr id="13" name="Freeform 17">
              <a:extLst>
                <a:ext uri="{FF2B5EF4-FFF2-40B4-BE49-F238E27FC236}">
                  <a16:creationId xmlns:a16="http://schemas.microsoft.com/office/drawing/2014/main" id="{93900364-A063-A0D8-2702-7998197D06C0}"/>
                </a:ext>
              </a:extLst>
            </p:cNvPr>
            <p:cNvSpPr/>
            <p:nvPr/>
          </p:nvSpPr>
          <p:spPr>
            <a:xfrm>
              <a:off x="-6075" y="0"/>
              <a:ext cx="11586" cy="13216"/>
            </a:xfrm>
            <a:custGeom>
              <a:avLst/>
              <a:gdLst/>
              <a:ahLst/>
              <a:cxnLst/>
              <a:rect l="l" t="t" r="r" b="b"/>
              <a:pathLst>
                <a:path w="11586" h="13216">
                  <a:moveTo>
                    <a:pt x="11585" y="11442"/>
                  </a:moveTo>
                  <a:cubicBezTo>
                    <a:pt x="7902" y="13216"/>
                    <a:pt x="3590" y="13108"/>
                    <a:pt x="0" y="11153"/>
                  </a:cubicBezTo>
                  <a:lnTo>
                    <a:pt x="6075" y="0"/>
                  </a:lnTo>
                  <a:close/>
                </a:path>
              </a:pathLst>
            </a:custGeom>
            <a:solidFill>
              <a:schemeClr val="accent3">
                <a:lumMod val="75000"/>
              </a:schemeClr>
            </a:solidFill>
          </p:spPr>
          <p:txBody>
            <a:bodyPr/>
            <a:lstStyle/>
            <a:p>
              <a:endParaRPr lang="en-ZA"/>
            </a:p>
          </p:txBody>
        </p:sp>
        <p:sp>
          <p:nvSpPr>
            <p:cNvPr id="14" name="Freeform 18">
              <a:extLst>
                <a:ext uri="{FF2B5EF4-FFF2-40B4-BE49-F238E27FC236}">
                  <a16:creationId xmlns:a16="http://schemas.microsoft.com/office/drawing/2014/main" id="{2E86E865-5608-84B5-9963-B78E699CFE83}"/>
                </a:ext>
              </a:extLst>
            </p:cNvPr>
            <p:cNvSpPr/>
            <p:nvPr/>
          </p:nvSpPr>
          <p:spPr>
            <a:xfrm>
              <a:off x="-12507" y="0"/>
              <a:ext cx="12507" cy="11442"/>
            </a:xfrm>
            <a:custGeom>
              <a:avLst/>
              <a:gdLst/>
              <a:ahLst/>
              <a:cxnLst/>
              <a:rect l="l" t="t" r="r" b="b"/>
              <a:pathLst>
                <a:path w="12507" h="11442">
                  <a:moveTo>
                    <a:pt x="6997" y="11442"/>
                  </a:moveTo>
                  <a:cubicBezTo>
                    <a:pt x="3313" y="9668"/>
                    <a:pt x="709" y="6230"/>
                    <a:pt x="0" y="2204"/>
                  </a:cubicBezTo>
                  <a:lnTo>
                    <a:pt x="12507" y="0"/>
                  </a:lnTo>
                  <a:close/>
                </a:path>
              </a:pathLst>
            </a:custGeom>
            <a:solidFill>
              <a:schemeClr val="accent3">
                <a:lumMod val="50000"/>
              </a:schemeClr>
            </a:solidFill>
          </p:spPr>
          <p:txBody>
            <a:bodyPr/>
            <a:lstStyle/>
            <a:p>
              <a:endParaRPr lang="en-ZA"/>
            </a:p>
          </p:txBody>
        </p:sp>
        <p:sp>
          <p:nvSpPr>
            <p:cNvPr id="15" name="Freeform 19">
              <a:extLst>
                <a:ext uri="{FF2B5EF4-FFF2-40B4-BE49-F238E27FC236}">
                  <a16:creationId xmlns:a16="http://schemas.microsoft.com/office/drawing/2014/main" id="{43D5506F-403B-9E51-5AA8-FC1275C509B9}"/>
                </a:ext>
              </a:extLst>
            </p:cNvPr>
            <p:cNvSpPr/>
            <p:nvPr/>
          </p:nvSpPr>
          <p:spPr>
            <a:xfrm>
              <a:off x="-13291" y="-8405"/>
              <a:ext cx="13291" cy="11231"/>
            </a:xfrm>
            <a:custGeom>
              <a:avLst/>
              <a:gdLst/>
              <a:ahLst/>
              <a:cxnLst/>
              <a:rect l="l" t="t" r="r" b="b"/>
              <a:pathLst>
                <a:path w="13291" h="11231">
                  <a:moveTo>
                    <a:pt x="909" y="11231"/>
                  </a:moveTo>
                  <a:cubicBezTo>
                    <a:pt x="0" y="7245"/>
                    <a:pt x="1064" y="3065"/>
                    <a:pt x="3770" y="0"/>
                  </a:cubicBezTo>
                  <a:lnTo>
                    <a:pt x="13291" y="8405"/>
                  </a:lnTo>
                  <a:close/>
                </a:path>
              </a:pathLst>
            </a:custGeom>
            <a:solidFill>
              <a:schemeClr val="bg2">
                <a:lumMod val="25000"/>
              </a:schemeClr>
            </a:solidFill>
          </p:spPr>
          <p:txBody>
            <a:bodyPr/>
            <a:lstStyle/>
            <a:p>
              <a:endParaRPr lang="en-ZA"/>
            </a:p>
          </p:txBody>
        </p:sp>
        <p:sp>
          <p:nvSpPr>
            <p:cNvPr id="16" name="Freeform 20">
              <a:extLst>
                <a:ext uri="{FF2B5EF4-FFF2-40B4-BE49-F238E27FC236}">
                  <a16:creationId xmlns:a16="http://schemas.microsoft.com/office/drawing/2014/main" id="{D5A968B7-F395-44A9-97DE-5EEC1D350F6B}"/>
                </a:ext>
              </a:extLst>
            </p:cNvPr>
            <p:cNvSpPr/>
            <p:nvPr/>
          </p:nvSpPr>
          <p:spPr>
            <a:xfrm>
              <a:off x="-9929" y="-12700"/>
              <a:ext cx="9929" cy="12700"/>
            </a:xfrm>
            <a:custGeom>
              <a:avLst/>
              <a:gdLst/>
              <a:ahLst/>
              <a:cxnLst/>
              <a:rect l="l" t="t" r="r" b="b"/>
              <a:pathLst>
                <a:path w="9929" h="12700">
                  <a:moveTo>
                    <a:pt x="0" y="4782"/>
                  </a:moveTo>
                  <a:cubicBezTo>
                    <a:pt x="2409" y="1760"/>
                    <a:pt x="6063" y="0"/>
                    <a:pt x="9928" y="0"/>
                  </a:cubicBezTo>
                  <a:lnTo>
                    <a:pt x="9929" y="12700"/>
                  </a:lnTo>
                  <a:close/>
                </a:path>
              </a:pathLst>
            </a:custGeom>
            <a:solidFill>
              <a:schemeClr val="bg2">
                <a:lumMod val="10000"/>
              </a:schemeClr>
            </a:solidFill>
          </p:spPr>
          <p:txBody>
            <a:bodyPr/>
            <a:lstStyle/>
            <a:p>
              <a:endParaRPr lang="en-ZA"/>
            </a:p>
          </p:txBody>
        </p:sp>
      </p:grpSp>
      <p:sp>
        <p:nvSpPr>
          <p:cNvPr id="17" name="Oval 16">
            <a:extLst>
              <a:ext uri="{FF2B5EF4-FFF2-40B4-BE49-F238E27FC236}">
                <a16:creationId xmlns:a16="http://schemas.microsoft.com/office/drawing/2014/main" id="{FEE6442B-4C97-5F35-6E6E-B1F9FD0F7EA0}"/>
              </a:ext>
            </a:extLst>
          </p:cNvPr>
          <p:cNvSpPr/>
          <p:nvPr/>
        </p:nvSpPr>
        <p:spPr>
          <a:xfrm>
            <a:off x="4663512" y="2519761"/>
            <a:ext cx="1406295" cy="1406295"/>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latin typeface="League Spartan" pitchFamily="2" charset="77"/>
            </a:endParaRPr>
          </a:p>
        </p:txBody>
      </p:sp>
      <p:sp>
        <p:nvSpPr>
          <p:cNvPr id="18" name="Google Shape;168;p26">
            <a:extLst>
              <a:ext uri="{FF2B5EF4-FFF2-40B4-BE49-F238E27FC236}">
                <a16:creationId xmlns:a16="http://schemas.microsoft.com/office/drawing/2014/main" id="{46505191-4E34-9EEE-99E7-81D278BEF104}"/>
              </a:ext>
            </a:extLst>
          </p:cNvPr>
          <p:cNvSpPr txBox="1"/>
          <p:nvPr/>
        </p:nvSpPr>
        <p:spPr>
          <a:xfrm>
            <a:off x="6999198" y="2837977"/>
            <a:ext cx="1920172"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ESD funders</a:t>
            </a:r>
          </a:p>
        </p:txBody>
      </p:sp>
      <p:sp>
        <p:nvSpPr>
          <p:cNvPr id="19" name="Google Shape;168;p26">
            <a:extLst>
              <a:ext uri="{FF2B5EF4-FFF2-40B4-BE49-F238E27FC236}">
                <a16:creationId xmlns:a16="http://schemas.microsoft.com/office/drawing/2014/main" id="{8CB5FD9F-5525-5001-B0EB-8B065461A168}"/>
              </a:ext>
            </a:extLst>
          </p:cNvPr>
          <p:cNvSpPr txBox="1"/>
          <p:nvPr/>
        </p:nvSpPr>
        <p:spPr>
          <a:xfrm>
            <a:off x="6615321" y="4161900"/>
            <a:ext cx="2393701"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Commercial Funders</a:t>
            </a:r>
          </a:p>
        </p:txBody>
      </p:sp>
      <p:sp>
        <p:nvSpPr>
          <p:cNvPr id="20" name="Google Shape;168;p26">
            <a:extLst>
              <a:ext uri="{FF2B5EF4-FFF2-40B4-BE49-F238E27FC236}">
                <a16:creationId xmlns:a16="http://schemas.microsoft.com/office/drawing/2014/main" id="{F4B2CDD2-E750-BA20-F1A7-681891A9C195}"/>
              </a:ext>
            </a:extLst>
          </p:cNvPr>
          <p:cNvSpPr txBox="1"/>
          <p:nvPr/>
        </p:nvSpPr>
        <p:spPr>
          <a:xfrm>
            <a:off x="4223744" y="4959085"/>
            <a:ext cx="2393701"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Specialist Funders</a:t>
            </a:r>
          </a:p>
        </p:txBody>
      </p:sp>
      <p:sp>
        <p:nvSpPr>
          <p:cNvPr id="21" name="Google Shape;168;p26">
            <a:extLst>
              <a:ext uri="{FF2B5EF4-FFF2-40B4-BE49-F238E27FC236}">
                <a16:creationId xmlns:a16="http://schemas.microsoft.com/office/drawing/2014/main" id="{CE85D956-16DF-EED1-AC7B-35F345012974}"/>
              </a:ext>
            </a:extLst>
          </p:cNvPr>
          <p:cNvSpPr txBox="1"/>
          <p:nvPr/>
        </p:nvSpPr>
        <p:spPr>
          <a:xfrm>
            <a:off x="1794554" y="4033262"/>
            <a:ext cx="2450822" cy="800189"/>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Development Funding Institutes</a:t>
            </a:r>
          </a:p>
        </p:txBody>
      </p:sp>
      <p:sp>
        <p:nvSpPr>
          <p:cNvPr id="22" name="Google Shape;168;p26">
            <a:extLst>
              <a:ext uri="{FF2B5EF4-FFF2-40B4-BE49-F238E27FC236}">
                <a16:creationId xmlns:a16="http://schemas.microsoft.com/office/drawing/2014/main" id="{E2A3E3E9-3742-6860-E99D-7583F2FA455A}"/>
              </a:ext>
            </a:extLst>
          </p:cNvPr>
          <p:cNvSpPr txBox="1"/>
          <p:nvPr/>
        </p:nvSpPr>
        <p:spPr>
          <a:xfrm>
            <a:off x="1703443" y="2706725"/>
            <a:ext cx="2091445"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Friends, family  </a:t>
            </a:r>
          </a:p>
        </p:txBody>
      </p:sp>
      <p:sp>
        <p:nvSpPr>
          <p:cNvPr id="23" name="Google Shape;168;p26">
            <a:extLst>
              <a:ext uri="{FF2B5EF4-FFF2-40B4-BE49-F238E27FC236}">
                <a16:creationId xmlns:a16="http://schemas.microsoft.com/office/drawing/2014/main" id="{7F2595D0-1AB0-F271-713E-2041C1E3814F}"/>
              </a:ext>
            </a:extLst>
          </p:cNvPr>
          <p:cNvSpPr txBox="1"/>
          <p:nvPr/>
        </p:nvSpPr>
        <p:spPr>
          <a:xfrm>
            <a:off x="3152248" y="1482466"/>
            <a:ext cx="1633550" cy="49241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2000" b="1" spc="-150">
                <a:latin typeface="League Spartan" pitchFamily="2" charset="77"/>
                <a:ea typeface="Playfair Display"/>
                <a:cs typeface="Playfair Display"/>
                <a:sym typeface="Playfair Display"/>
              </a:rPr>
              <a:t>Savings</a:t>
            </a:r>
          </a:p>
        </p:txBody>
      </p:sp>
      <p:pic>
        <p:nvPicPr>
          <p:cNvPr id="24" name="Picture 23" descr="A picture containing black, darkness&#10;&#10;Description automatically generated">
            <a:extLst>
              <a:ext uri="{FF2B5EF4-FFF2-40B4-BE49-F238E27FC236}">
                <a16:creationId xmlns:a16="http://schemas.microsoft.com/office/drawing/2014/main" id="{15D5A750-A816-A4B8-2696-4996ED7D2FA0}"/>
              </a:ext>
            </a:extLst>
          </p:cNvPr>
          <p:cNvPicPr>
            <a:picLocks noChangeAspect="1"/>
          </p:cNvPicPr>
          <p:nvPr/>
        </p:nvPicPr>
        <p:blipFill>
          <a:blip r:embed="rId5"/>
          <a:stretch>
            <a:fillRect/>
          </a:stretch>
        </p:blipFill>
        <p:spPr>
          <a:xfrm>
            <a:off x="4878094" y="2783330"/>
            <a:ext cx="977133" cy="9771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5C4CB884-174E-A599-B96B-103C0CB5B2D7}"/>
              </a:ext>
            </a:extLst>
          </p:cNvPr>
          <p:cNvSpPr/>
          <p:nvPr/>
        </p:nvSpPr>
        <p:spPr>
          <a:xfrm>
            <a:off x="4046517" y="2992308"/>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0" y="0"/>
            <a:ext cx="10696575" cy="6086475"/>
          </a:xfrm>
          <a:custGeom>
            <a:avLst/>
            <a:gdLst/>
            <a:ahLst/>
            <a:cxnLst/>
            <a:rect l="l" t="t" r="r" b="b"/>
            <a:pathLst>
              <a:path w="10696575" h="6086475">
                <a:moveTo>
                  <a:pt x="0" y="0"/>
                </a:moveTo>
                <a:lnTo>
                  <a:pt x="10696575" y="0"/>
                </a:lnTo>
                <a:lnTo>
                  <a:pt x="10696575" y="6086475"/>
                </a:lnTo>
                <a:lnTo>
                  <a:pt x="0" y="6086475"/>
                </a:lnTo>
                <a:lnTo>
                  <a:pt x="0" y="0"/>
                </a:lnTo>
                <a:close/>
              </a:path>
            </a:pathLst>
          </a:custGeom>
          <a:blipFill>
            <a:blip r:embed="rId2">
              <a:alphaModFix amt="6999"/>
            </a:blip>
            <a:stretch>
              <a:fillRect t="-8654" b="-8654"/>
            </a:stretch>
          </a:blipFill>
        </p:spPr>
        <p:txBody>
          <a:bodyPr/>
          <a:lstStyle/>
          <a:p>
            <a:endParaRPr lang="en-ZA"/>
          </a:p>
        </p:txBody>
      </p:sp>
      <p:sp>
        <p:nvSpPr>
          <p:cNvPr id="3" name="Freeform 3"/>
          <p:cNvSpPr/>
          <p:nvPr/>
        </p:nvSpPr>
        <p:spPr>
          <a:xfrm>
            <a:off x="-49057" y="-55828"/>
            <a:ext cx="10794688" cy="6142303"/>
          </a:xfrm>
          <a:custGeom>
            <a:avLst/>
            <a:gdLst/>
            <a:ahLst/>
            <a:cxnLst/>
            <a:rect l="l" t="t" r="r" b="b"/>
            <a:pathLst>
              <a:path w="10794688" h="6142303">
                <a:moveTo>
                  <a:pt x="0" y="0"/>
                </a:moveTo>
                <a:lnTo>
                  <a:pt x="10794689" y="0"/>
                </a:lnTo>
                <a:lnTo>
                  <a:pt x="10794689" y="6142303"/>
                </a:lnTo>
                <a:lnTo>
                  <a:pt x="0" y="6142303"/>
                </a:lnTo>
                <a:lnTo>
                  <a:pt x="0" y="0"/>
                </a:lnTo>
                <a:close/>
              </a:path>
            </a:pathLst>
          </a:custGeom>
          <a:blipFill>
            <a:blip r:embed="rId3"/>
            <a:stretch>
              <a:fillRect/>
            </a:stretch>
          </a:blipFill>
        </p:spPr>
        <p:txBody>
          <a:bodyPr/>
          <a:lstStyle/>
          <a:p>
            <a:endParaRPr lang="en-ZA"/>
          </a:p>
        </p:txBody>
      </p:sp>
      <p:sp>
        <p:nvSpPr>
          <p:cNvPr id="5" name="TextBox 5"/>
          <p:cNvSpPr txBox="1"/>
          <p:nvPr/>
        </p:nvSpPr>
        <p:spPr>
          <a:xfrm>
            <a:off x="3508913" y="547370"/>
            <a:ext cx="4659210" cy="495200"/>
          </a:xfrm>
          <a:prstGeom prst="rect">
            <a:avLst/>
          </a:prstGeom>
        </p:spPr>
        <p:txBody>
          <a:bodyPr wrap="square" lIns="0" tIns="0" rIns="0" bIns="0" rtlCol="0" anchor="t">
            <a:spAutoFit/>
          </a:bodyPr>
          <a:lstStyle/>
          <a:p>
            <a:pPr>
              <a:lnSpc>
                <a:spcPts val="3607"/>
              </a:lnSpc>
            </a:pPr>
            <a:r>
              <a:rPr lang="en-US" sz="4400" dirty="0">
                <a:solidFill>
                  <a:srgbClr val="FFFFFF"/>
                </a:solidFill>
                <a:latin typeface="Interstate Black Cond" pitchFamily="50" charset="0"/>
              </a:rPr>
              <a:t>Types of Funding</a:t>
            </a:r>
          </a:p>
        </p:txBody>
      </p:sp>
      <p:sp>
        <p:nvSpPr>
          <p:cNvPr id="6" name="Oval 5">
            <a:extLst>
              <a:ext uri="{FF2B5EF4-FFF2-40B4-BE49-F238E27FC236}">
                <a16:creationId xmlns:a16="http://schemas.microsoft.com/office/drawing/2014/main" id="{C1A7C630-28A8-9271-FA89-8C524B89C2FE}"/>
              </a:ext>
            </a:extLst>
          </p:cNvPr>
          <p:cNvSpPr/>
          <p:nvPr/>
        </p:nvSpPr>
        <p:spPr>
          <a:xfrm>
            <a:off x="13328" y="3003963"/>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D6AFE4-3494-5161-2DCB-8E6A86BB2A9C}"/>
              </a:ext>
            </a:extLst>
          </p:cNvPr>
          <p:cNvSpPr/>
          <p:nvPr/>
        </p:nvSpPr>
        <p:spPr>
          <a:xfrm>
            <a:off x="2007228" y="3003963"/>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8;p26">
            <a:extLst>
              <a:ext uri="{FF2B5EF4-FFF2-40B4-BE49-F238E27FC236}">
                <a16:creationId xmlns:a16="http://schemas.microsoft.com/office/drawing/2014/main" id="{9338E873-916E-C85F-8AF8-B3472E10DFD6}"/>
              </a:ext>
            </a:extLst>
          </p:cNvPr>
          <p:cNvSpPr txBox="1"/>
          <p:nvPr/>
        </p:nvSpPr>
        <p:spPr>
          <a:xfrm>
            <a:off x="0" y="3152016"/>
            <a:ext cx="2301853" cy="116952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3200" b="1" spc="-150">
                <a:latin typeface="Interstate Black Cond" pitchFamily="50" charset="0"/>
                <a:ea typeface="Playfair Display"/>
                <a:cs typeface="Playfair Display"/>
                <a:sym typeface="Playfair Display"/>
              </a:rPr>
              <a:t>Start-up Capital</a:t>
            </a:r>
          </a:p>
        </p:txBody>
      </p:sp>
      <p:sp>
        <p:nvSpPr>
          <p:cNvPr id="9" name="Google Shape;168;p26">
            <a:extLst>
              <a:ext uri="{FF2B5EF4-FFF2-40B4-BE49-F238E27FC236}">
                <a16:creationId xmlns:a16="http://schemas.microsoft.com/office/drawing/2014/main" id="{4BE59058-D315-E604-83D1-C790DC681E0E}"/>
              </a:ext>
            </a:extLst>
          </p:cNvPr>
          <p:cNvSpPr txBox="1"/>
          <p:nvPr/>
        </p:nvSpPr>
        <p:spPr>
          <a:xfrm>
            <a:off x="1993900" y="3152016"/>
            <a:ext cx="2301853" cy="116952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3200" b="1" spc="-150">
                <a:latin typeface="Interstate Black Cond" pitchFamily="50" charset="0"/>
                <a:ea typeface="Playfair Display"/>
                <a:cs typeface="Playfair Display"/>
                <a:sym typeface="Playfair Display"/>
              </a:rPr>
              <a:t>Working Capital</a:t>
            </a:r>
          </a:p>
        </p:txBody>
      </p:sp>
      <p:sp>
        <p:nvSpPr>
          <p:cNvPr id="10" name="Google Shape;168;p26">
            <a:extLst>
              <a:ext uri="{FF2B5EF4-FFF2-40B4-BE49-F238E27FC236}">
                <a16:creationId xmlns:a16="http://schemas.microsoft.com/office/drawing/2014/main" id="{1CA38685-9F8F-46BD-D72C-E821F0C6F4D8}"/>
              </a:ext>
            </a:extLst>
          </p:cNvPr>
          <p:cNvSpPr txBox="1"/>
          <p:nvPr/>
        </p:nvSpPr>
        <p:spPr>
          <a:xfrm>
            <a:off x="4007884" y="3117634"/>
            <a:ext cx="2301853" cy="116952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3200" b="1" spc="-150">
                <a:latin typeface="Interstate Black Cond" pitchFamily="50" charset="0"/>
                <a:ea typeface="Playfair Display"/>
                <a:cs typeface="Playfair Display"/>
                <a:sym typeface="Playfair Display"/>
              </a:rPr>
              <a:t>Asset Purchases</a:t>
            </a:r>
          </a:p>
        </p:txBody>
      </p:sp>
      <p:sp>
        <p:nvSpPr>
          <p:cNvPr id="11" name="Oval 10">
            <a:extLst>
              <a:ext uri="{FF2B5EF4-FFF2-40B4-BE49-F238E27FC236}">
                <a16:creationId xmlns:a16="http://schemas.microsoft.com/office/drawing/2014/main" id="{03ADC4E8-CC70-EEA2-A87A-824519B7A767}"/>
              </a:ext>
            </a:extLst>
          </p:cNvPr>
          <p:cNvSpPr/>
          <p:nvPr/>
        </p:nvSpPr>
        <p:spPr>
          <a:xfrm>
            <a:off x="6155223" y="2992307"/>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8;p26">
            <a:extLst>
              <a:ext uri="{FF2B5EF4-FFF2-40B4-BE49-F238E27FC236}">
                <a16:creationId xmlns:a16="http://schemas.microsoft.com/office/drawing/2014/main" id="{8A0AEF5C-964A-B37A-DEB0-61CE74EA8423}"/>
              </a:ext>
            </a:extLst>
          </p:cNvPr>
          <p:cNvSpPr txBox="1"/>
          <p:nvPr/>
        </p:nvSpPr>
        <p:spPr>
          <a:xfrm>
            <a:off x="6095390" y="3114893"/>
            <a:ext cx="2301853" cy="116952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3200" b="1" spc="-150">
                <a:latin typeface="Interstate Black Cond" pitchFamily="50" charset="0"/>
                <a:ea typeface="Playfair Display"/>
                <a:cs typeface="Playfair Display"/>
                <a:sym typeface="Playfair Display"/>
              </a:rPr>
              <a:t>Growth Funding</a:t>
            </a:r>
          </a:p>
        </p:txBody>
      </p:sp>
      <p:sp>
        <p:nvSpPr>
          <p:cNvPr id="13" name="Oval 12">
            <a:extLst>
              <a:ext uri="{FF2B5EF4-FFF2-40B4-BE49-F238E27FC236}">
                <a16:creationId xmlns:a16="http://schemas.microsoft.com/office/drawing/2014/main" id="{4714E72A-BC82-4E40-098C-FA41A42FB499}"/>
              </a:ext>
            </a:extLst>
          </p:cNvPr>
          <p:cNvSpPr/>
          <p:nvPr/>
        </p:nvSpPr>
        <p:spPr>
          <a:xfrm>
            <a:off x="8168123" y="2948229"/>
            <a:ext cx="592545" cy="553969"/>
          </a:xfrm>
          <a:prstGeom prst="ellipse">
            <a:avLst/>
          </a:prstGeom>
          <a:solidFill>
            <a:srgbClr val="96C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68;p26">
            <a:extLst>
              <a:ext uri="{FF2B5EF4-FFF2-40B4-BE49-F238E27FC236}">
                <a16:creationId xmlns:a16="http://schemas.microsoft.com/office/drawing/2014/main" id="{66886874-BDA1-341E-AC65-87970FB17783}"/>
              </a:ext>
            </a:extLst>
          </p:cNvPr>
          <p:cNvSpPr txBox="1"/>
          <p:nvPr/>
        </p:nvSpPr>
        <p:spPr>
          <a:xfrm>
            <a:off x="8154795" y="3096282"/>
            <a:ext cx="2493668" cy="116952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US" sz="3200" b="1" spc="-150">
                <a:latin typeface="Interstate Black Cond" pitchFamily="50" charset="0"/>
                <a:ea typeface="Playfair Display"/>
                <a:cs typeface="Playfair Display"/>
                <a:sym typeface="Playfair Display"/>
              </a:rPr>
              <a:t>Debt Restructuring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A9F06EB77B4B4AA59415D6E8AE796C" ma:contentTypeVersion="14" ma:contentTypeDescription="Create a new document." ma:contentTypeScope="" ma:versionID="c7e4e45d01d5c61d48c1ad948ed88df1">
  <xsd:schema xmlns:xsd="http://www.w3.org/2001/XMLSchema" xmlns:xs="http://www.w3.org/2001/XMLSchema" xmlns:p="http://schemas.microsoft.com/office/2006/metadata/properties" xmlns:ns2="9bfee858-2252-4004-9304-3f566fb7e92c" xmlns:ns3="8d552c2f-467a-4d64-9847-0e89ac49e551" targetNamespace="http://schemas.microsoft.com/office/2006/metadata/properties" ma:root="true" ma:fieldsID="ff917c9c6db5f52290aacd784ae7bdf1" ns2:_="" ns3:_="">
    <xsd:import namespace="9bfee858-2252-4004-9304-3f566fb7e92c"/>
    <xsd:import namespace="8d552c2f-467a-4d64-9847-0e89ac49e5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ee858-2252-4004-9304-3f566fb7e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a3daa6-d886-4c5f-903c-222cd5c0f1c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552c2f-467a-4d64-9847-0e89ac49e55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6d75c9-2e6b-4a54-8940-cd0f04640ecb}" ma:internalName="TaxCatchAll" ma:showField="CatchAllData" ma:web="8d552c2f-467a-4d64-9847-0e89ac49e55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3F52BD-A3A6-47F6-A791-E64F5ED33849}">
  <ds:schemaRefs>
    <ds:schemaRef ds:uri="http://schemas.microsoft.com/sharepoint/v3/contenttype/forms"/>
  </ds:schemaRefs>
</ds:datastoreItem>
</file>

<file path=customXml/itemProps2.xml><?xml version="1.0" encoding="utf-8"?>
<ds:datastoreItem xmlns:ds="http://schemas.openxmlformats.org/officeDocument/2006/customXml" ds:itemID="{7B3087CE-0EF5-4F53-B1CA-26D22F58D494}">
  <ds:schemaRefs>
    <ds:schemaRef ds:uri="8d552c2f-467a-4d64-9847-0e89ac49e551"/>
    <ds:schemaRef ds:uri="9bfee858-2252-4004-9304-3f566fb7e9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6229</TotalTime>
  <Words>3592</Words>
  <Application>Microsoft Office PowerPoint</Application>
  <PresentationFormat>Custom</PresentationFormat>
  <Paragraphs>385</Paragraphs>
  <Slides>45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League Spartan</vt:lpstr>
      <vt:lpstr>Arial</vt:lpstr>
      <vt:lpstr>Poppins</vt:lpstr>
      <vt:lpstr>Interstate Black Cond</vt:lpstr>
      <vt:lpstr>Interstate</vt:lpstr>
      <vt:lpstr>HK Grotesk Pro Medium</vt:lpstr>
      <vt:lpstr>Calibri</vt:lpstr>
      <vt:lpstr>Interstate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Exxaro Funding Readiness Presentation</dc:title>
  <dc:creator>Bridgette Mabula</dc:creator>
  <cp:lastModifiedBy>Mandisa Mthethwa   Transnet Property   Johannesburg</cp:lastModifiedBy>
  <cp:revision>27</cp:revision>
  <dcterms:created xsi:type="dcterms:W3CDTF">2006-08-16T00:00:00Z</dcterms:created>
  <dcterms:modified xsi:type="dcterms:W3CDTF">2025-01-29T07:19:48Z</dcterms:modified>
  <dc:identifier>DAFnwrG1FCg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cf86ee-526f-4536-9daf-d1ee8064d50e_Enabled">
    <vt:lpwstr>true</vt:lpwstr>
  </property>
  <property fmtid="{D5CDD505-2E9C-101B-9397-08002B2CF9AE}" pid="3" name="MSIP_Label_58cf86ee-526f-4536-9daf-d1ee8064d50e_SetDate">
    <vt:lpwstr>2025-01-28T12:51:58Z</vt:lpwstr>
  </property>
  <property fmtid="{D5CDD505-2E9C-101B-9397-08002B2CF9AE}" pid="4" name="MSIP_Label_58cf86ee-526f-4536-9daf-d1ee8064d50e_Method">
    <vt:lpwstr>Standard</vt:lpwstr>
  </property>
  <property fmtid="{D5CDD505-2E9C-101B-9397-08002B2CF9AE}" pid="5" name="MSIP_Label_58cf86ee-526f-4536-9daf-d1ee8064d50e_Name">
    <vt:lpwstr>Internal Only Information</vt:lpwstr>
  </property>
  <property fmtid="{D5CDD505-2E9C-101B-9397-08002B2CF9AE}" pid="6" name="MSIP_Label_58cf86ee-526f-4536-9daf-d1ee8064d50e_SiteId">
    <vt:lpwstr>a1a39996-f913-4016-a58a-361c60dec580</vt:lpwstr>
  </property>
  <property fmtid="{D5CDD505-2E9C-101B-9397-08002B2CF9AE}" pid="7" name="MSIP_Label_58cf86ee-526f-4536-9daf-d1ee8064d50e_ActionId">
    <vt:lpwstr>cf451553-317d-4a17-bfab-8205b8ad8548</vt:lpwstr>
  </property>
  <property fmtid="{D5CDD505-2E9C-101B-9397-08002B2CF9AE}" pid="8" name="MSIP_Label_58cf86ee-526f-4536-9daf-d1ee8064d50e_ContentBits">
    <vt:lpwstr>0</vt:lpwstr>
  </property>
</Properties>
</file>